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8" r:id="rId11"/>
    <p:sldId id="273" r:id="rId12"/>
    <p:sldId id="267" r:id="rId13"/>
    <p:sldId id="269" r:id="rId14"/>
    <p:sldId id="270" r:id="rId15"/>
    <p:sldId id="271" r:id="rId16"/>
    <p:sldId id="272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AA34E58-880D-4521-9BF5-63C8207B5136}">
          <p14:sldIdLst>
            <p14:sldId id="256"/>
            <p14:sldId id="257"/>
            <p14:sldId id="258"/>
            <p14:sldId id="262"/>
            <p14:sldId id="259"/>
            <p14:sldId id="260"/>
          </p14:sldIdLst>
        </p14:section>
        <p14:section name="1- Se distinguer" id="{964822A8-50FF-4700-AC47-B5BF1462CCA6}">
          <p14:sldIdLst>
            <p14:sldId id="261"/>
            <p14:sldId id="263"/>
          </p14:sldIdLst>
        </p14:section>
        <p14:section name="2-S'authentifier" id="{C50967C6-37EE-4658-BA87-13B96944D434}">
          <p14:sldIdLst>
            <p14:sldId id="264"/>
            <p14:sldId id="268"/>
            <p14:sldId id="273"/>
            <p14:sldId id="267"/>
            <p14:sldId id="269"/>
          </p14:sldIdLst>
        </p14:section>
        <p14:section name="3-Automatiser" id="{934BEBE9-582A-4C22-8272-89BA19713185}">
          <p14:sldIdLst>
            <p14:sldId id="270"/>
            <p14:sldId id="271"/>
            <p14:sldId id="272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p15="http://schemas.microsoft.com/office/powerpoint/2012/main" xmlns:go="http://customooxmlschemas.google.com/" roundtripDataSignature="AMtx7mgYIRB9GcZI5D+5C1LJpPNKAJb5oA==" r:id="rId27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rore Cartier" initials="" lastIdx="1" clrIdx="0"/>
  <p:cmAuthor id="1" name="Junglejulia Ceremony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9"/>
    <a:srgbClr val="E4E3E1"/>
    <a:srgbClr val="565F3F"/>
    <a:srgbClr val="D3D2D1"/>
    <a:srgbClr val="8E8D87"/>
    <a:srgbClr val="484A43"/>
    <a:srgbClr val="464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6" autoAdjust="0"/>
    <p:restoredTop sz="81395" autoAdjust="0"/>
  </p:normalViewPr>
  <p:slideViewPr>
    <p:cSldViewPr snapToGrid="0">
      <p:cViewPr varScale="1">
        <p:scale>
          <a:sx n="44" d="100"/>
          <a:sy n="44" d="100"/>
        </p:scale>
        <p:origin x="6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EC4B4-EE68-43C8-B55B-2859AC5D2179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05FE4-3D82-4102-A0E0-8D91AFE1DB9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6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37730655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9715091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Ajoutez</a:t>
            </a:r>
            <a:r>
              <a:rPr lang="en-GB" dirty="0"/>
              <a:t> le logo de </a:t>
            </a:r>
            <a:r>
              <a:rPr lang="en-GB" dirty="0" err="1"/>
              <a:t>votre</a:t>
            </a:r>
            <a:r>
              <a:rPr lang="en-GB" dirty="0"/>
              <a:t> institution</a:t>
            </a:r>
            <a:r>
              <a:rPr lang="en-GB" baseline="0" dirty="0"/>
              <a:t> et les </a:t>
            </a:r>
            <a:r>
              <a:rPr lang="en-GB" baseline="0" dirty="0" err="1"/>
              <a:t>informations</a:t>
            </a:r>
            <a:r>
              <a:rPr lang="en-GB" baseline="0" dirty="0"/>
              <a:t> </a:t>
            </a:r>
            <a:r>
              <a:rPr lang="en-GB" baseline="0" dirty="0" err="1"/>
              <a:t>concernant</a:t>
            </a:r>
            <a:r>
              <a:rPr lang="en-GB" baseline="0" dirty="0"/>
              <a:t> le </a:t>
            </a:r>
            <a:r>
              <a:rPr lang="en-GB" baseline="0" dirty="0" err="1"/>
              <a:t>présentateur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5FE4-3D82-4102-A0E0-8D91AFE1DB9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809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Quiz - </a:t>
            </a:r>
            <a:r>
              <a:rPr lang="en-GB" dirty="0" err="1"/>
              <a:t>encouragez</a:t>
            </a:r>
            <a:r>
              <a:rPr lang="en-GB" dirty="0"/>
              <a:t> les </a:t>
            </a:r>
            <a:r>
              <a:rPr lang="en-GB" dirty="0" err="1"/>
              <a:t>échanges</a:t>
            </a:r>
            <a:r>
              <a:rPr lang="en-GB" dirty="0"/>
              <a:t> avec </a:t>
            </a:r>
            <a:r>
              <a:rPr lang="en-GB" dirty="0" err="1"/>
              <a:t>votre</a:t>
            </a:r>
            <a:r>
              <a:rPr lang="en-GB" dirty="0"/>
              <a:t> </a:t>
            </a:r>
            <a:r>
              <a:rPr lang="en-GB" dirty="0" err="1"/>
              <a:t>auditoire</a:t>
            </a:r>
            <a:r>
              <a:rPr lang="en-GB" dirty="0"/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Source : </a:t>
            </a:r>
            <a:r>
              <a:rPr lang="en-GB" dirty="0" err="1"/>
              <a:t>permet</a:t>
            </a:r>
            <a:r>
              <a:rPr lang="en-GB" dirty="0"/>
              <a:t> de savoir </a:t>
            </a:r>
            <a:r>
              <a:rPr lang="en-GB" dirty="0" err="1"/>
              <a:t>d’où</a:t>
            </a:r>
            <a:r>
              <a:rPr lang="en-GB" baseline="0" dirty="0"/>
              <a:t> </a:t>
            </a:r>
            <a:r>
              <a:rPr lang="en-GB" baseline="0" dirty="0" err="1"/>
              <a:t>provient</a:t>
            </a:r>
            <a:r>
              <a:rPr lang="en-GB" baseline="0" dirty="0"/>
              <a:t> </a:t>
            </a:r>
            <a:r>
              <a:rPr lang="en-GB" baseline="0" dirty="0" err="1"/>
              <a:t>l’information</a:t>
            </a:r>
            <a:r>
              <a:rPr lang="en-GB" baseline="0" dirty="0"/>
              <a:t>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pouvez</a:t>
            </a:r>
            <a:r>
              <a:rPr lang="en-GB" dirty="0"/>
              <a:t> </a:t>
            </a:r>
            <a:r>
              <a:rPr lang="en-GB" dirty="0" err="1"/>
              <a:t>voir</a:t>
            </a:r>
            <a:r>
              <a:rPr lang="en-GB" dirty="0"/>
              <a:t> la </a:t>
            </a:r>
            <a:r>
              <a:rPr lang="en-GB" dirty="0" err="1"/>
              <a:t>différence</a:t>
            </a:r>
            <a:r>
              <a:rPr lang="en-GB" baseline="0" dirty="0"/>
              <a:t> entre </a:t>
            </a:r>
            <a:r>
              <a:rPr lang="en-GB" baseline="0" dirty="0" err="1"/>
              <a:t>l’information</a:t>
            </a:r>
            <a:r>
              <a:rPr lang="en-GB" baseline="0" dirty="0"/>
              <a:t> </a:t>
            </a:r>
            <a:r>
              <a:rPr lang="en-GB" baseline="0" dirty="0" err="1"/>
              <a:t>déclarative</a:t>
            </a:r>
            <a:r>
              <a:rPr lang="en-GB" baseline="0" dirty="0"/>
              <a:t> et </a:t>
            </a:r>
            <a:r>
              <a:rPr lang="en-GB" baseline="0" dirty="0" err="1"/>
              <a:t>l’information</a:t>
            </a:r>
            <a:r>
              <a:rPr lang="en-GB" baseline="0" dirty="0"/>
              <a:t> </a:t>
            </a:r>
            <a:r>
              <a:rPr lang="en-GB" baseline="0" dirty="0" err="1"/>
              <a:t>ajoutée</a:t>
            </a:r>
            <a:r>
              <a:rPr lang="en-GB" baseline="0" dirty="0"/>
              <a:t> par la </a:t>
            </a:r>
            <a:r>
              <a:rPr lang="en-GB" baseline="0" dirty="0" err="1"/>
              <a:t>déclaration</a:t>
            </a:r>
            <a:r>
              <a:rPr lang="en-GB" baseline="0" dirty="0"/>
              <a:t> </a:t>
            </a:r>
            <a:r>
              <a:rPr lang="en-GB" baseline="0" dirty="0" err="1"/>
              <a:t>validée</a:t>
            </a:r>
            <a:r>
              <a:rPr lang="en-GB" baseline="0" dirty="0"/>
              <a:t> (qui </a:t>
            </a:r>
            <a:r>
              <a:rPr lang="en-GB" baseline="0" dirty="0" err="1"/>
              <a:t>signifie</a:t>
            </a:r>
            <a:r>
              <a:rPr lang="en-GB" baseline="0" dirty="0"/>
              <a:t> : </a:t>
            </a:r>
            <a:r>
              <a:rPr lang="en-GB" baseline="0" dirty="0" err="1"/>
              <a:t>ces</a:t>
            </a:r>
            <a:r>
              <a:rPr lang="en-GB" baseline="0" dirty="0"/>
              <a:t> </a:t>
            </a:r>
            <a:r>
              <a:rPr lang="en-GB" baseline="0" dirty="0" err="1"/>
              <a:t>données</a:t>
            </a:r>
            <a:r>
              <a:rPr lang="en-GB" baseline="0" dirty="0"/>
              <a:t> </a:t>
            </a:r>
            <a:r>
              <a:rPr lang="en-GB" baseline="0" dirty="0" err="1"/>
              <a:t>sont</a:t>
            </a:r>
            <a:r>
              <a:rPr lang="en-GB" baseline="0" dirty="0"/>
              <a:t> </a:t>
            </a:r>
            <a:r>
              <a:rPr lang="en-GB" baseline="0" dirty="0" err="1"/>
              <a:t>exactes</a:t>
            </a:r>
            <a:r>
              <a:rPr lang="en-GB" baseline="0" dirty="0"/>
              <a:t> et </a:t>
            </a:r>
            <a:r>
              <a:rPr lang="en-GB" baseline="0" dirty="0" err="1"/>
              <a:t>c’est</a:t>
            </a:r>
            <a:r>
              <a:rPr lang="en-GB" baseline="0" dirty="0"/>
              <a:t> </a:t>
            </a:r>
            <a:r>
              <a:rPr lang="en-GB" baseline="0" dirty="0" err="1"/>
              <a:t>une</a:t>
            </a:r>
            <a:r>
              <a:rPr lang="en-GB" baseline="0" dirty="0"/>
              <a:t> organisation de </a:t>
            </a:r>
            <a:r>
              <a:rPr lang="en-GB" baseline="0" dirty="0" err="1"/>
              <a:t>confiance</a:t>
            </a:r>
            <a:r>
              <a:rPr lang="en-GB" baseline="0" dirty="0"/>
              <a:t> qui le </a:t>
            </a:r>
            <a:r>
              <a:rPr lang="en-GB" baseline="0" dirty="0" err="1"/>
              <a:t>dit</a:t>
            </a:r>
            <a:r>
              <a:rPr lang="en-GB" baseline="0" dirty="0"/>
              <a:t>). </a:t>
            </a:r>
            <a:r>
              <a:rPr lang="en-GB" baseline="0" dirty="0" err="1"/>
              <a:t>Votre</a:t>
            </a:r>
            <a:r>
              <a:rPr lang="en-GB" baseline="0" dirty="0"/>
              <a:t> </a:t>
            </a:r>
            <a:r>
              <a:rPr lang="en-GB" baseline="0" dirty="0" err="1"/>
              <a:t>auditoire</a:t>
            </a:r>
            <a:r>
              <a:rPr lang="en-GB" baseline="0" dirty="0"/>
              <a:t> </a:t>
            </a:r>
            <a:r>
              <a:rPr lang="en-GB" baseline="0" dirty="0" err="1"/>
              <a:t>peut</a:t>
            </a:r>
            <a:r>
              <a:rPr lang="en-GB" baseline="0" dirty="0"/>
              <a:t> </a:t>
            </a:r>
            <a:r>
              <a:rPr lang="en-GB" baseline="0" dirty="0" err="1"/>
              <a:t>aussi</a:t>
            </a:r>
            <a:r>
              <a:rPr lang="en-GB" baseline="0" dirty="0"/>
              <a:t> </a:t>
            </a:r>
            <a:r>
              <a:rPr lang="en-GB" baseline="0" dirty="0" err="1"/>
              <a:t>repérer</a:t>
            </a:r>
            <a:r>
              <a:rPr lang="en-GB" baseline="0" dirty="0"/>
              <a:t> la </a:t>
            </a:r>
            <a:r>
              <a:rPr lang="en-GB" baseline="0" dirty="0" err="1"/>
              <a:t>faute</a:t>
            </a:r>
            <a:r>
              <a:rPr lang="en-GB" baseline="0" dirty="0"/>
              <a:t> de frappe sur “</a:t>
            </a:r>
            <a:r>
              <a:rPr lang="en-GB" baseline="0" dirty="0" err="1"/>
              <a:t>Univeristy</a:t>
            </a:r>
            <a:r>
              <a:rPr lang="en-GB" baseline="0" dirty="0"/>
              <a:t>”.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Message</a:t>
            </a:r>
            <a:r>
              <a:rPr lang="en-GB" baseline="0" dirty="0"/>
              <a:t> : </a:t>
            </a:r>
            <a:r>
              <a:rPr lang="en-GB" baseline="0" dirty="0" err="1"/>
              <a:t>a</a:t>
            </a:r>
            <a:r>
              <a:rPr lang="en-GB" dirty="0" err="1"/>
              <a:t>ccordez</a:t>
            </a:r>
            <a:r>
              <a:rPr lang="en-GB" dirty="0"/>
              <a:t> les permissions que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demandent</a:t>
            </a:r>
            <a:r>
              <a:rPr lang="en-GB" baseline="0" dirty="0"/>
              <a:t> les organisations de </a:t>
            </a:r>
            <a:r>
              <a:rPr lang="en-GB" baseline="0" dirty="0" err="1"/>
              <a:t>confiance</a:t>
            </a:r>
            <a:r>
              <a:rPr lang="en-GB" baseline="0" dirty="0"/>
              <a:t>, pour </a:t>
            </a:r>
            <a:r>
              <a:rPr lang="en-GB" baseline="0" dirty="0" err="1"/>
              <a:t>qu’elles</a:t>
            </a:r>
            <a:r>
              <a:rPr lang="en-GB" baseline="0" dirty="0"/>
              <a:t> </a:t>
            </a:r>
            <a:r>
              <a:rPr lang="en-GB" baseline="0" dirty="0" err="1"/>
              <a:t>puissent</a:t>
            </a:r>
            <a:r>
              <a:rPr lang="en-GB" baseline="0" dirty="0"/>
              <a:t> </a:t>
            </a:r>
            <a:r>
              <a:rPr lang="en-GB" baseline="0" dirty="0" err="1"/>
              <a:t>ajouter</a:t>
            </a:r>
            <a:r>
              <a:rPr lang="en-GB" baseline="0" dirty="0"/>
              <a:t> les </a:t>
            </a:r>
            <a:r>
              <a:rPr lang="en-GB" baseline="0" dirty="0" err="1"/>
              <a:t>informations</a:t>
            </a:r>
            <a:r>
              <a:rPr lang="en-GB" baseline="0" dirty="0"/>
              <a:t> </a:t>
            </a:r>
            <a:r>
              <a:rPr lang="en-GB" baseline="0" dirty="0" err="1"/>
              <a:t>validées</a:t>
            </a:r>
            <a:r>
              <a:rPr lang="en-GB" baseline="0" dirty="0"/>
              <a:t> à </a:t>
            </a:r>
            <a:r>
              <a:rPr lang="en-GB" baseline="0" dirty="0" err="1"/>
              <a:t>votre</a:t>
            </a:r>
            <a:r>
              <a:rPr lang="en-GB" baseline="0" dirty="0"/>
              <a:t> </a:t>
            </a:r>
            <a:r>
              <a:rPr lang="en-GB" baseline="0" dirty="0" err="1"/>
              <a:t>profil</a:t>
            </a:r>
            <a:r>
              <a:rPr lang="en-GB" baseline="0" dirty="0"/>
              <a:t> : </a:t>
            </a:r>
            <a:r>
              <a:rPr lang="en-GB" baseline="0" dirty="0" err="1"/>
              <a:t>cela</a:t>
            </a:r>
            <a:r>
              <a:rPr lang="en-GB" baseline="0" dirty="0"/>
              <a:t> </a:t>
            </a:r>
            <a:r>
              <a:rPr lang="en-GB" baseline="0" dirty="0" err="1"/>
              <a:t>vous</a:t>
            </a:r>
            <a:r>
              <a:rPr lang="en-GB" baseline="0" dirty="0"/>
              <a:t> </a:t>
            </a:r>
            <a:r>
              <a:rPr lang="en-GB" baseline="0" dirty="0" err="1"/>
              <a:t>gagnera</a:t>
            </a:r>
            <a:r>
              <a:rPr lang="en-GB" baseline="0" dirty="0"/>
              <a:t> du temps </a:t>
            </a:r>
            <a:r>
              <a:rPr lang="en-GB" baseline="0" dirty="0" err="1"/>
              <a:t>plutôt</a:t>
            </a:r>
            <a:r>
              <a:rPr lang="en-GB" baseline="0" dirty="0"/>
              <a:t> que de les </a:t>
            </a:r>
            <a:r>
              <a:rPr lang="en-GB" baseline="0" dirty="0" err="1"/>
              <a:t>ajouter</a:t>
            </a:r>
            <a:r>
              <a:rPr lang="en-GB" baseline="0" dirty="0"/>
              <a:t> à la main, et </a:t>
            </a:r>
            <a:r>
              <a:rPr lang="en-GB" baseline="0" dirty="0" err="1"/>
              <a:t>l’information</a:t>
            </a:r>
            <a:r>
              <a:rPr lang="en-GB" baseline="0" dirty="0"/>
              <a:t> sera plus </a:t>
            </a:r>
            <a:r>
              <a:rPr lang="en-GB" baseline="0" dirty="0" err="1"/>
              <a:t>fiable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5FE4-3D82-4102-A0E0-8D91AFE1DB9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209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[</a:t>
            </a:r>
            <a:r>
              <a:rPr lang="en-GB" dirty="0" err="1"/>
              <a:t>cliquer</a:t>
            </a:r>
            <a:r>
              <a:rPr lang="en-GB" dirty="0"/>
              <a:t> pour lancer </a:t>
            </a:r>
            <a:r>
              <a:rPr lang="en-GB" dirty="0" err="1"/>
              <a:t>l’animation</a:t>
            </a:r>
            <a:r>
              <a:rPr lang="en-GB" dirty="0"/>
              <a:t>] Donner</a:t>
            </a:r>
            <a:r>
              <a:rPr lang="en-GB" baseline="0" dirty="0"/>
              <a:t> </a:t>
            </a:r>
            <a:r>
              <a:rPr lang="en-GB" dirty="0"/>
              <a:t>la permission à [</a:t>
            </a:r>
            <a:r>
              <a:rPr lang="en-GB" dirty="0" err="1"/>
              <a:t>votre</a:t>
            </a:r>
            <a:r>
              <a:rPr lang="en-GB" dirty="0"/>
              <a:t> institution] de</a:t>
            </a:r>
            <a:r>
              <a:rPr lang="en-GB" baseline="0" dirty="0"/>
              <a:t> se</a:t>
            </a:r>
            <a:r>
              <a:rPr lang="en-GB" dirty="0"/>
              <a:t> connecter à </a:t>
            </a:r>
            <a:r>
              <a:rPr lang="en-GB" dirty="0" err="1"/>
              <a:t>votre</a:t>
            </a:r>
            <a:r>
              <a:rPr lang="en-GB" dirty="0"/>
              <a:t> ORCID </a:t>
            </a:r>
            <a:r>
              <a:rPr lang="en-GB" dirty="0" err="1"/>
              <a:t>iD</a:t>
            </a:r>
            <a:r>
              <a:rPr lang="en-GB" dirty="0"/>
              <a:t> nous </a:t>
            </a:r>
            <a:r>
              <a:rPr lang="en-GB" dirty="0" err="1"/>
              <a:t>permet</a:t>
            </a:r>
            <a:r>
              <a:rPr lang="en-GB" dirty="0"/>
              <a:t> de </a:t>
            </a:r>
            <a:r>
              <a:rPr lang="en-GB" dirty="0" err="1"/>
              <a:t>collecter</a:t>
            </a:r>
            <a:r>
              <a:rPr lang="en-GB" dirty="0"/>
              <a:t> </a:t>
            </a:r>
            <a:r>
              <a:rPr lang="en-GB" dirty="0" err="1"/>
              <a:t>votre</a:t>
            </a:r>
            <a:r>
              <a:rPr lang="en-GB" dirty="0"/>
              <a:t> </a:t>
            </a:r>
            <a:r>
              <a:rPr lang="en-GB" dirty="0" err="1"/>
              <a:t>iD</a:t>
            </a:r>
            <a:r>
              <a:rPr lang="en-GB" dirty="0"/>
              <a:t> </a:t>
            </a:r>
            <a:r>
              <a:rPr lang="en-GB" dirty="0" err="1"/>
              <a:t>dans</a:t>
            </a:r>
            <a:r>
              <a:rPr lang="en-GB" dirty="0"/>
              <a:t> un format </a:t>
            </a:r>
            <a:r>
              <a:rPr lang="en-GB" dirty="0" err="1"/>
              <a:t>lisible</a:t>
            </a:r>
            <a:r>
              <a:rPr lang="en-GB" dirty="0"/>
              <a:t> par machine</a:t>
            </a:r>
            <a:r>
              <a:rPr lang="en-GB" baseline="0" dirty="0"/>
              <a:t> (via API)</a:t>
            </a:r>
            <a:r>
              <a:rPr lang="en-GB" dirty="0"/>
              <a:t>, et de le connecter aux</a:t>
            </a:r>
            <a:r>
              <a:rPr lang="en-GB" baseline="0" dirty="0"/>
              <a:t> </a:t>
            </a:r>
            <a:r>
              <a:rPr lang="en-GB" dirty="0" err="1"/>
              <a:t>informations</a:t>
            </a:r>
            <a:r>
              <a:rPr lang="en-GB" dirty="0"/>
              <a:t> que nous </a:t>
            </a:r>
            <a:r>
              <a:rPr lang="en-GB" dirty="0" err="1"/>
              <a:t>avons</a:t>
            </a:r>
            <a:r>
              <a:rPr lang="en-GB" dirty="0"/>
              <a:t> par</a:t>
            </a:r>
            <a:r>
              <a:rPr lang="en-GB" baseline="0" dirty="0"/>
              <a:t> </a:t>
            </a:r>
            <a:r>
              <a:rPr lang="en-GB" baseline="0" dirty="0" err="1"/>
              <a:t>ailleurs</a:t>
            </a:r>
            <a:r>
              <a:rPr lang="en-GB" baseline="0" dirty="0"/>
              <a:t> </a:t>
            </a:r>
            <a:r>
              <a:rPr lang="en-GB" baseline="0" dirty="0" err="1"/>
              <a:t>dans</a:t>
            </a:r>
            <a:r>
              <a:rPr lang="en-GB" baseline="0" dirty="0"/>
              <a:t> </a:t>
            </a:r>
            <a:r>
              <a:rPr lang="en-GB" baseline="0" dirty="0" err="1"/>
              <a:t>nos</a:t>
            </a:r>
            <a:r>
              <a:rPr lang="en-GB" baseline="0" dirty="0"/>
              <a:t> </a:t>
            </a:r>
            <a:r>
              <a:rPr lang="en-GB" baseline="0" dirty="0" err="1"/>
              <a:t>systèmes</a:t>
            </a:r>
            <a:r>
              <a:rPr lang="en-GB" baseline="0" dirty="0"/>
              <a:t> sur </a:t>
            </a:r>
            <a:r>
              <a:rPr lang="en-GB" baseline="0" dirty="0" err="1"/>
              <a:t>vos</a:t>
            </a:r>
            <a:r>
              <a:rPr lang="en-GB" baseline="0" dirty="0"/>
              <a:t> </a:t>
            </a:r>
            <a:r>
              <a:rPr lang="en-GB" baseline="0" dirty="0" err="1"/>
              <a:t>activités</a:t>
            </a:r>
            <a:r>
              <a:rPr lang="en-GB" baseline="0" dirty="0"/>
              <a:t> de </a:t>
            </a:r>
            <a:r>
              <a:rPr lang="en-GB" baseline="0" dirty="0" err="1"/>
              <a:t>recherche</a:t>
            </a:r>
            <a:r>
              <a:rPr lang="en-GB" dirty="0"/>
              <a:t>.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Nous </a:t>
            </a:r>
            <a:r>
              <a:rPr lang="en-GB" dirty="0" err="1"/>
              <a:t>pouvons</a:t>
            </a:r>
            <a:r>
              <a:rPr lang="en-GB" dirty="0"/>
              <a:t> </a:t>
            </a:r>
            <a:r>
              <a:rPr lang="en-GB" dirty="0" err="1"/>
              <a:t>aussi</a:t>
            </a:r>
            <a:r>
              <a:rPr lang="en-GB" dirty="0"/>
              <a:t> </a:t>
            </a:r>
            <a:r>
              <a:rPr lang="en-GB" dirty="0" err="1"/>
              <a:t>pousser</a:t>
            </a:r>
            <a:r>
              <a:rPr lang="en-GB" dirty="0"/>
              <a:t> </a:t>
            </a:r>
            <a:r>
              <a:rPr lang="en-GB" dirty="0" err="1"/>
              <a:t>l’information</a:t>
            </a:r>
            <a:r>
              <a:rPr lang="en-GB" dirty="0"/>
              <a:t> </a:t>
            </a:r>
            <a:r>
              <a:rPr lang="en-GB" dirty="0" err="1"/>
              <a:t>concernant</a:t>
            </a:r>
            <a:r>
              <a:rPr lang="en-GB" dirty="0"/>
              <a:t> </a:t>
            </a:r>
            <a:r>
              <a:rPr lang="en-GB" dirty="0" err="1"/>
              <a:t>votre</a:t>
            </a:r>
            <a:r>
              <a:rPr lang="en-GB" dirty="0"/>
              <a:t> affiliation à [</a:t>
            </a:r>
            <a:r>
              <a:rPr lang="en-GB" dirty="0" err="1"/>
              <a:t>votre</a:t>
            </a:r>
            <a:r>
              <a:rPr lang="en-GB" dirty="0"/>
              <a:t> institution] </a:t>
            </a:r>
            <a:r>
              <a:rPr lang="en-GB" dirty="0" err="1"/>
              <a:t>vers</a:t>
            </a:r>
            <a:r>
              <a:rPr lang="en-GB" dirty="0"/>
              <a:t> </a:t>
            </a:r>
            <a:r>
              <a:rPr lang="en-GB" dirty="0" err="1"/>
              <a:t>votre</a:t>
            </a:r>
            <a:r>
              <a:rPr lang="en-GB" dirty="0"/>
              <a:t> </a:t>
            </a:r>
            <a:r>
              <a:rPr lang="en-GB" dirty="0" err="1"/>
              <a:t>profil</a:t>
            </a:r>
            <a:r>
              <a:rPr lang="en-GB" dirty="0"/>
              <a:t> ORCID.  </a:t>
            </a:r>
            <a:r>
              <a:rPr lang="en-GB" dirty="0" err="1"/>
              <a:t>Cette</a:t>
            </a:r>
            <a:r>
              <a:rPr lang="en-GB" dirty="0"/>
              <a:t> information</a:t>
            </a:r>
            <a:r>
              <a:rPr lang="en-GB" baseline="0" dirty="0"/>
              <a:t> fait </a:t>
            </a:r>
            <a:r>
              <a:rPr lang="en-GB" baseline="0" dirty="0" err="1"/>
              <a:t>autorité</a:t>
            </a:r>
            <a:r>
              <a:rPr lang="en-GB" baseline="0" dirty="0"/>
              <a:t> car </a:t>
            </a:r>
            <a:r>
              <a:rPr lang="en-GB" baseline="0" dirty="0" err="1"/>
              <a:t>elle</a:t>
            </a:r>
            <a:r>
              <a:rPr lang="en-GB" baseline="0" dirty="0"/>
              <a:t> </a:t>
            </a:r>
            <a:r>
              <a:rPr lang="en-GB" baseline="0" dirty="0" err="1"/>
              <a:t>vient</a:t>
            </a:r>
            <a:r>
              <a:rPr lang="en-GB" baseline="0" dirty="0"/>
              <a:t> de [</a:t>
            </a:r>
            <a:r>
              <a:rPr lang="en-GB" baseline="0" dirty="0" err="1"/>
              <a:t>votre</a:t>
            </a:r>
            <a:r>
              <a:rPr lang="en-GB" baseline="0" dirty="0"/>
              <a:t> institution], </a:t>
            </a:r>
            <a:r>
              <a:rPr lang="en-GB" baseline="0" dirty="0" err="1"/>
              <a:t>ce</a:t>
            </a:r>
            <a:r>
              <a:rPr lang="en-GB" baseline="0" dirty="0"/>
              <a:t> qui rend </a:t>
            </a:r>
            <a:r>
              <a:rPr lang="en-GB" baseline="0" dirty="0" err="1"/>
              <a:t>votre</a:t>
            </a:r>
            <a:r>
              <a:rPr lang="en-GB" baseline="0" dirty="0"/>
              <a:t> </a:t>
            </a:r>
            <a:r>
              <a:rPr lang="en-GB" baseline="0" dirty="0" err="1"/>
              <a:t>profil</a:t>
            </a:r>
            <a:r>
              <a:rPr lang="en-GB" baseline="0" dirty="0"/>
              <a:t> ORCID plus </a:t>
            </a:r>
            <a:r>
              <a:rPr lang="en-GB" baseline="0" dirty="0" err="1"/>
              <a:t>fiable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[</a:t>
            </a:r>
            <a:r>
              <a:rPr lang="en-GB" dirty="0" err="1"/>
              <a:t>cliquer</a:t>
            </a:r>
            <a:r>
              <a:rPr lang="en-GB" dirty="0"/>
              <a:t> pour lancer </a:t>
            </a:r>
            <a:r>
              <a:rPr lang="en-GB" dirty="0" err="1"/>
              <a:t>l’animation</a:t>
            </a:r>
            <a:r>
              <a:rPr lang="en-GB" dirty="0"/>
              <a:t>]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pouvez</a:t>
            </a:r>
            <a:r>
              <a:rPr lang="en-GB" dirty="0"/>
              <a:t> faire de </a:t>
            </a:r>
            <a:r>
              <a:rPr lang="en-GB" dirty="0" err="1"/>
              <a:t>même</a:t>
            </a:r>
            <a:r>
              <a:rPr lang="en-GB" dirty="0"/>
              <a:t> </a:t>
            </a:r>
            <a:r>
              <a:rPr lang="en-GB" dirty="0" err="1"/>
              <a:t>lorsque</a:t>
            </a:r>
            <a:r>
              <a:rPr lang="en-GB" dirty="0"/>
              <a:t>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utilisez</a:t>
            </a:r>
            <a:r>
              <a:rPr lang="en-GB" dirty="0"/>
              <a:t> ORCID pour </a:t>
            </a:r>
            <a:r>
              <a:rPr lang="en-GB" dirty="0" err="1"/>
              <a:t>vous</a:t>
            </a:r>
            <a:r>
              <a:rPr lang="en-GB" baseline="0" dirty="0"/>
              <a:t> connecter </a:t>
            </a:r>
            <a:r>
              <a:rPr lang="en-GB" baseline="0" dirty="0" err="1"/>
              <a:t>lors</a:t>
            </a:r>
            <a:r>
              <a:rPr lang="en-GB" baseline="0" dirty="0"/>
              <a:t> du </a:t>
            </a:r>
            <a:r>
              <a:rPr lang="en-GB" baseline="0" dirty="0" err="1"/>
              <a:t>cprocessus</a:t>
            </a:r>
            <a:r>
              <a:rPr lang="en-GB" baseline="0" dirty="0"/>
              <a:t> de </a:t>
            </a:r>
            <a:r>
              <a:rPr lang="en-GB" baseline="0" dirty="0" err="1"/>
              <a:t>soumission</a:t>
            </a:r>
            <a:r>
              <a:rPr lang="en-GB" baseline="0" dirty="0"/>
              <a:t> d’un </a:t>
            </a:r>
            <a:r>
              <a:rPr lang="en-GB" baseline="0" dirty="0" err="1"/>
              <a:t>manuscrit</a:t>
            </a:r>
            <a:r>
              <a:rPr lang="en-GB" baseline="0" dirty="0"/>
              <a:t> chez un </a:t>
            </a:r>
            <a:r>
              <a:rPr lang="en-GB" baseline="0" dirty="0" err="1"/>
              <a:t>éditeur</a:t>
            </a:r>
            <a:endParaRPr lang="en-GB" dirty="0"/>
          </a:p>
          <a:p>
            <a:r>
              <a:rPr lang="en-GB" dirty="0"/>
              <a:t>[</a:t>
            </a:r>
            <a:r>
              <a:rPr lang="en-GB" dirty="0" err="1"/>
              <a:t>cliquer</a:t>
            </a:r>
            <a:r>
              <a:rPr lang="en-GB" dirty="0"/>
              <a:t> pour lancer </a:t>
            </a:r>
            <a:r>
              <a:rPr lang="en-GB" dirty="0" err="1"/>
              <a:t>l’animation</a:t>
            </a:r>
            <a:r>
              <a:rPr lang="en-GB" dirty="0"/>
              <a:t>] </a:t>
            </a:r>
            <a:r>
              <a:rPr lang="en-GB" dirty="0" err="1"/>
              <a:t>même</a:t>
            </a:r>
            <a:r>
              <a:rPr lang="en-GB" dirty="0"/>
              <a:t> chose </a:t>
            </a:r>
            <a:r>
              <a:rPr lang="en-GB" dirty="0" err="1"/>
              <a:t>lorsque</a:t>
            </a:r>
            <a:r>
              <a:rPr lang="en-GB" dirty="0"/>
              <a:t>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demandez</a:t>
            </a:r>
            <a:r>
              <a:rPr lang="en-GB" baseline="0" dirty="0"/>
              <a:t> un </a:t>
            </a:r>
            <a:r>
              <a:rPr lang="en-GB" baseline="0" dirty="0" err="1"/>
              <a:t>financement</a:t>
            </a:r>
            <a:r>
              <a:rPr lang="en-GB" baseline="0" dirty="0"/>
              <a:t>.</a:t>
            </a:r>
          </a:p>
          <a:p>
            <a:endParaRPr lang="en-GB" dirty="0"/>
          </a:p>
          <a:p>
            <a:r>
              <a:rPr lang="en-GB" dirty="0"/>
              <a:t>Accorder</a:t>
            </a:r>
            <a:r>
              <a:rPr lang="en-GB" baseline="0" dirty="0"/>
              <a:t> les droits à </a:t>
            </a:r>
            <a:r>
              <a:rPr lang="en-GB" baseline="0" dirty="0" err="1"/>
              <a:t>ces</a:t>
            </a:r>
            <a:r>
              <a:rPr lang="en-GB" baseline="0" dirty="0"/>
              <a:t> organisations pour </a:t>
            </a:r>
            <a:r>
              <a:rPr lang="en-GB" baseline="0" dirty="0" err="1"/>
              <a:t>être</a:t>
            </a:r>
            <a:r>
              <a:rPr lang="en-GB" baseline="0" dirty="0"/>
              <a:t> </a:t>
            </a:r>
            <a:r>
              <a:rPr lang="en-GB" baseline="0" dirty="0" err="1"/>
              <a:t>vos</a:t>
            </a:r>
            <a:r>
              <a:rPr lang="en-GB" baseline="0" dirty="0"/>
              <a:t> “tiers de </a:t>
            </a:r>
            <a:r>
              <a:rPr lang="en-GB" baseline="0" dirty="0" err="1"/>
              <a:t>confiance</a:t>
            </a:r>
            <a:r>
              <a:rPr lang="en-GB" baseline="0" dirty="0"/>
              <a:t>” </a:t>
            </a:r>
            <a:r>
              <a:rPr lang="en-GB" baseline="0" dirty="0" err="1"/>
              <a:t>leur</a:t>
            </a:r>
            <a:r>
              <a:rPr lang="en-GB" baseline="0" dirty="0"/>
              <a:t> </a:t>
            </a:r>
            <a:r>
              <a:rPr lang="en-GB" baseline="0" dirty="0" err="1"/>
              <a:t>permet</a:t>
            </a:r>
            <a:r>
              <a:rPr lang="en-GB" baseline="0" dirty="0"/>
              <a:t> de lire et de </a:t>
            </a:r>
            <a:r>
              <a:rPr lang="en-GB" baseline="0" dirty="0" err="1"/>
              <a:t>mettre</a:t>
            </a:r>
            <a:r>
              <a:rPr lang="en-GB" baseline="0" dirty="0"/>
              <a:t> à jour </a:t>
            </a:r>
            <a:r>
              <a:rPr lang="en-GB" baseline="0" dirty="0" err="1"/>
              <a:t>votre</a:t>
            </a:r>
            <a:r>
              <a:rPr lang="en-GB" baseline="0" dirty="0"/>
              <a:t> </a:t>
            </a:r>
            <a:r>
              <a:rPr lang="en-GB" baseline="0" dirty="0" err="1"/>
              <a:t>profil</a:t>
            </a:r>
            <a:r>
              <a:rPr lang="en-GB" baseline="0" dirty="0"/>
              <a:t>, et </a:t>
            </a:r>
            <a:r>
              <a:rPr lang="en-GB" baseline="0" dirty="0" err="1"/>
              <a:t>l’information</a:t>
            </a:r>
            <a:r>
              <a:rPr lang="en-GB" baseline="0" dirty="0"/>
              <a:t> </a:t>
            </a:r>
            <a:r>
              <a:rPr lang="en-GB" baseline="0" dirty="0" err="1"/>
              <a:t>marquée</a:t>
            </a:r>
            <a:r>
              <a:rPr lang="en-GB" baseline="0" dirty="0"/>
              <a:t> </a:t>
            </a:r>
            <a:r>
              <a:rPr lang="en-GB" baseline="0" dirty="0" err="1"/>
              <a:t>comme</a:t>
            </a:r>
            <a:r>
              <a:rPr lang="en-GB" baseline="0" dirty="0"/>
              <a:t> visible pour tout le monde </a:t>
            </a:r>
            <a:r>
              <a:rPr lang="en-GB" baseline="0" dirty="0" err="1"/>
              <a:t>ou</a:t>
            </a:r>
            <a:r>
              <a:rPr lang="en-GB" baseline="0" dirty="0"/>
              <a:t> pour les tiers de </a:t>
            </a:r>
            <a:r>
              <a:rPr lang="en-GB" baseline="0" dirty="0" err="1"/>
              <a:t>confiance</a:t>
            </a:r>
            <a:r>
              <a:rPr lang="en-GB" baseline="0" dirty="0"/>
              <a:t> </a:t>
            </a:r>
            <a:r>
              <a:rPr lang="en-GB" baseline="0" dirty="0" err="1"/>
              <a:t>peut</a:t>
            </a:r>
            <a:r>
              <a:rPr lang="en-GB" baseline="0" dirty="0"/>
              <a:t> </a:t>
            </a:r>
            <a:r>
              <a:rPr lang="en-GB" baseline="0" dirty="0" err="1"/>
              <a:t>également</a:t>
            </a:r>
            <a:r>
              <a:rPr lang="en-GB" baseline="0" dirty="0"/>
              <a:t> </a:t>
            </a:r>
            <a:r>
              <a:rPr lang="en-GB" baseline="0" dirty="0" err="1"/>
              <a:t>être</a:t>
            </a:r>
            <a:r>
              <a:rPr lang="en-GB" baseline="0" dirty="0"/>
              <a:t> </a:t>
            </a:r>
            <a:r>
              <a:rPr lang="en-GB" baseline="0" dirty="0" err="1"/>
              <a:t>partagée</a:t>
            </a:r>
            <a:r>
              <a:rPr lang="en-GB" baseline="0" dirty="0"/>
              <a:t> entre </a:t>
            </a:r>
            <a:r>
              <a:rPr lang="en-GB" baseline="0" dirty="0" err="1"/>
              <a:t>ces</a:t>
            </a:r>
            <a:r>
              <a:rPr lang="en-GB" baseline="0" dirty="0"/>
              <a:t> tiers</a:t>
            </a:r>
            <a:endParaRPr lang="en-GB" dirty="0"/>
          </a:p>
          <a:p>
            <a:endParaRPr lang="en-GB" dirty="0"/>
          </a:p>
          <a:p>
            <a:r>
              <a:rPr lang="en-GB" dirty="0"/>
              <a:t>[</a:t>
            </a:r>
            <a:r>
              <a:rPr lang="en-GB" dirty="0" err="1"/>
              <a:t>cliquer</a:t>
            </a:r>
            <a:r>
              <a:rPr lang="en-GB" dirty="0"/>
              <a:t> pour lancer </a:t>
            </a:r>
            <a:r>
              <a:rPr lang="en-GB" dirty="0" err="1"/>
              <a:t>l’animation</a:t>
            </a:r>
            <a:r>
              <a:rPr lang="en-GB" dirty="0"/>
              <a:t>] </a:t>
            </a:r>
            <a:r>
              <a:rPr lang="en-GB" dirty="0" err="1"/>
              <a:t>C’est</a:t>
            </a:r>
            <a:r>
              <a:rPr lang="en-GB" dirty="0"/>
              <a:t> le </a:t>
            </a:r>
            <a:r>
              <a:rPr lang="en-GB" dirty="0" err="1"/>
              <a:t>sens</a:t>
            </a:r>
            <a:r>
              <a:rPr lang="en-GB" dirty="0"/>
              <a:t> du mantra </a:t>
            </a:r>
            <a:r>
              <a:rPr lang="en-GB" dirty="0" err="1"/>
              <a:t>d’ORCID</a:t>
            </a:r>
            <a:r>
              <a:rPr lang="en-GB" dirty="0"/>
              <a:t>, “</a:t>
            </a:r>
            <a:r>
              <a:rPr lang="en-GB" dirty="0" err="1"/>
              <a:t>entrer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fois</a:t>
            </a:r>
            <a:r>
              <a:rPr lang="en-GB" dirty="0"/>
              <a:t>, </a:t>
            </a:r>
            <a:r>
              <a:rPr lang="en-GB" dirty="0" err="1"/>
              <a:t>réutiliser</a:t>
            </a:r>
            <a:r>
              <a:rPr lang="en-GB" dirty="0"/>
              <a:t> </a:t>
            </a:r>
            <a:r>
              <a:rPr lang="en-GB" dirty="0" err="1"/>
              <a:t>souvent</a:t>
            </a:r>
            <a:r>
              <a:rPr lang="en-GB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5FE4-3D82-4102-A0E0-8D91AFE1DB9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24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Activité</a:t>
            </a:r>
            <a:r>
              <a:rPr lang="en-GB" dirty="0"/>
              <a:t> : </a:t>
            </a:r>
            <a:r>
              <a:rPr lang="en-GB" dirty="0" err="1"/>
              <a:t>liez</a:t>
            </a:r>
            <a:r>
              <a:rPr lang="en-GB" dirty="0"/>
              <a:t> </a:t>
            </a:r>
            <a:r>
              <a:rPr lang="en-GB" dirty="0" err="1"/>
              <a:t>votre</a:t>
            </a:r>
            <a:r>
              <a:rPr lang="en-GB" dirty="0"/>
              <a:t> ORCID </a:t>
            </a:r>
            <a:r>
              <a:rPr lang="en-GB" dirty="0" err="1"/>
              <a:t>iD</a:t>
            </a:r>
            <a:r>
              <a:rPr lang="en-GB" dirty="0"/>
              <a:t> à [</a:t>
            </a:r>
            <a:r>
              <a:rPr lang="en-GB" dirty="0" err="1"/>
              <a:t>votre</a:t>
            </a:r>
            <a:r>
              <a:rPr lang="en-GB" dirty="0"/>
              <a:t> institution]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Ajoutez</a:t>
            </a:r>
            <a:r>
              <a:rPr lang="en-GB" dirty="0"/>
              <a:t> </a:t>
            </a:r>
            <a:r>
              <a:rPr lang="en-GB" dirty="0" err="1"/>
              <a:t>ici</a:t>
            </a:r>
            <a:r>
              <a:rPr lang="en-GB" dirty="0"/>
              <a:t> un lien que </a:t>
            </a:r>
            <a:r>
              <a:rPr lang="en-GB" dirty="0" err="1"/>
              <a:t>votre</a:t>
            </a:r>
            <a:r>
              <a:rPr lang="en-GB" dirty="0"/>
              <a:t> </a:t>
            </a:r>
            <a:r>
              <a:rPr lang="en-GB" dirty="0" err="1"/>
              <a:t>auditoire</a:t>
            </a:r>
            <a:r>
              <a:rPr lang="en-GB" dirty="0"/>
              <a:t> </a:t>
            </a:r>
            <a:r>
              <a:rPr lang="en-GB" dirty="0" err="1"/>
              <a:t>pourra</a:t>
            </a:r>
            <a:r>
              <a:rPr lang="en-GB" baseline="0" dirty="0"/>
              <a:t> utiliser pour se connecter à </a:t>
            </a:r>
            <a:r>
              <a:rPr lang="en-GB" baseline="0" dirty="0" err="1"/>
              <a:t>l’intégration</a:t>
            </a:r>
            <a:r>
              <a:rPr lang="en-GB" baseline="0" dirty="0"/>
              <a:t> de </a:t>
            </a:r>
            <a:r>
              <a:rPr lang="en-GB" baseline="0" dirty="0" err="1"/>
              <a:t>votre</a:t>
            </a:r>
            <a:r>
              <a:rPr lang="en-GB" baseline="0" dirty="0"/>
              <a:t> institution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L’auditoire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ensuite</a:t>
            </a:r>
            <a:r>
              <a:rPr lang="en-GB" baseline="0" dirty="0"/>
              <a:t> </a:t>
            </a:r>
            <a:r>
              <a:rPr lang="en-GB" baseline="0" dirty="0" err="1"/>
              <a:t>invité</a:t>
            </a:r>
            <a:r>
              <a:rPr lang="en-GB" baseline="0" dirty="0"/>
              <a:t> à </a:t>
            </a:r>
            <a:r>
              <a:rPr lang="en-GB" baseline="0" dirty="0" err="1"/>
              <a:t>suivre</a:t>
            </a:r>
            <a:r>
              <a:rPr lang="en-GB" baseline="0" dirty="0"/>
              <a:t> le </a:t>
            </a:r>
            <a:r>
              <a:rPr lang="en-GB" baseline="0" dirty="0" err="1"/>
              <a:t>processus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Ceux</a:t>
            </a:r>
            <a:r>
              <a:rPr lang="en-GB" baseline="0" dirty="0"/>
              <a:t> qui </a:t>
            </a:r>
            <a:r>
              <a:rPr lang="en-GB" baseline="0" dirty="0" err="1"/>
              <a:t>n’ont</a:t>
            </a:r>
            <a:r>
              <a:rPr lang="en-GB" baseline="0" dirty="0"/>
              <a:t> pas encore </a:t>
            </a:r>
            <a:r>
              <a:rPr lang="en-GB" baseline="0" dirty="0" err="1"/>
              <a:t>d’ORCID</a:t>
            </a:r>
            <a:r>
              <a:rPr lang="en-GB" baseline="0" dirty="0"/>
              <a:t> </a:t>
            </a:r>
            <a:r>
              <a:rPr lang="en-GB" baseline="0" dirty="0" err="1"/>
              <a:t>iD</a:t>
            </a:r>
            <a:r>
              <a:rPr lang="en-GB" baseline="0" dirty="0"/>
              <a:t> </a:t>
            </a:r>
            <a:r>
              <a:rPr lang="en-GB" baseline="0" dirty="0" err="1"/>
              <a:t>sont</a:t>
            </a:r>
            <a:r>
              <a:rPr lang="en-GB" baseline="0" dirty="0"/>
              <a:t> </a:t>
            </a:r>
            <a:r>
              <a:rPr lang="en-GB" baseline="0" dirty="0" err="1"/>
              <a:t>invités</a:t>
            </a:r>
            <a:r>
              <a:rPr lang="en-GB" baseline="0" dirty="0"/>
              <a:t> à </a:t>
            </a:r>
            <a:r>
              <a:rPr lang="en-GB" baseline="0" dirty="0" err="1"/>
              <a:t>s’inscrire</a:t>
            </a:r>
            <a:r>
              <a:rPr lang="en-GB" baseline="0" dirty="0"/>
              <a:t>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5FE4-3D82-4102-A0E0-8D91AFE1DB9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699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[</a:t>
            </a:r>
            <a:r>
              <a:rPr lang="en-GB" dirty="0" err="1"/>
              <a:t>Montrez</a:t>
            </a:r>
            <a:r>
              <a:rPr lang="en-GB" baseline="0" dirty="0"/>
              <a:t> les logos de </a:t>
            </a:r>
            <a:r>
              <a:rPr lang="en-GB" baseline="0" dirty="0" err="1"/>
              <a:t>chaque</a:t>
            </a:r>
            <a:r>
              <a:rPr lang="en-GB" baseline="0" dirty="0"/>
              <a:t> </a:t>
            </a:r>
            <a:r>
              <a:rPr lang="en-GB" baseline="0" dirty="0" err="1"/>
              <a:t>paramètre</a:t>
            </a:r>
            <a:r>
              <a:rPr lang="en-GB" baseline="0" dirty="0"/>
              <a:t> de </a:t>
            </a:r>
            <a:r>
              <a:rPr lang="en-GB" baseline="0" dirty="0" err="1"/>
              <a:t>visibilité</a:t>
            </a:r>
            <a:r>
              <a:rPr lang="en-GB" baseline="0" dirty="0"/>
              <a:t> et </a:t>
            </a:r>
            <a:r>
              <a:rPr lang="en-GB" baseline="0" dirty="0" err="1"/>
              <a:t>demanez</a:t>
            </a:r>
            <a:r>
              <a:rPr lang="en-GB" baseline="0" dirty="0"/>
              <a:t> à </a:t>
            </a:r>
            <a:r>
              <a:rPr lang="en-GB" baseline="0" dirty="0" err="1"/>
              <a:t>l’auditoire</a:t>
            </a:r>
            <a:r>
              <a:rPr lang="en-GB" baseline="0" dirty="0"/>
              <a:t> </a:t>
            </a:r>
            <a:r>
              <a:rPr lang="en-GB" baseline="0" dirty="0" err="1"/>
              <a:t>si</a:t>
            </a:r>
            <a:r>
              <a:rPr lang="en-GB" baseline="0" dirty="0"/>
              <a:t> tout le monde/les tiers de </a:t>
            </a:r>
            <a:r>
              <a:rPr lang="en-GB" baseline="0" dirty="0" err="1"/>
              <a:t>confiance</a:t>
            </a:r>
            <a:r>
              <a:rPr lang="en-GB" baseline="0" dirty="0"/>
              <a:t>/</a:t>
            </a:r>
            <a:r>
              <a:rPr lang="en-GB" baseline="0" dirty="0" err="1"/>
              <a:t>moi</a:t>
            </a:r>
            <a:r>
              <a:rPr lang="en-GB" baseline="0" dirty="0"/>
              <a:t> </a:t>
            </a:r>
            <a:r>
              <a:rPr lang="en-GB" baseline="0" dirty="0" err="1"/>
              <a:t>uniquement</a:t>
            </a:r>
            <a:r>
              <a:rPr lang="en-GB" baseline="0" dirty="0"/>
              <a:t> </a:t>
            </a:r>
            <a:r>
              <a:rPr lang="en-GB" baseline="0" dirty="0" err="1"/>
              <a:t>peut</a:t>
            </a:r>
            <a:r>
              <a:rPr lang="en-GB" baseline="0" dirty="0"/>
              <a:t> </a:t>
            </a:r>
            <a:r>
              <a:rPr lang="en-GB" baseline="0" dirty="0" err="1"/>
              <a:t>voir</a:t>
            </a:r>
            <a:r>
              <a:rPr lang="en-GB" baseline="0" dirty="0"/>
              <a:t> et </a:t>
            </a:r>
            <a:r>
              <a:rPr lang="en-GB" baseline="0" dirty="0" err="1"/>
              <a:t>accéder</a:t>
            </a:r>
            <a:r>
              <a:rPr lang="en-GB" baseline="0" dirty="0"/>
              <a:t> à </a:t>
            </a:r>
            <a:r>
              <a:rPr lang="en-GB" baseline="0" dirty="0" err="1"/>
              <a:t>l’information</a:t>
            </a:r>
            <a:r>
              <a:rPr lang="en-GB" baseline="0" dirty="0"/>
              <a:t>. </a:t>
            </a:r>
            <a:r>
              <a:rPr lang="en-GB" baseline="0" dirty="0" err="1"/>
              <a:t>Mettez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avant</a:t>
            </a:r>
            <a:r>
              <a:rPr lang="en-GB" baseline="0" dirty="0"/>
              <a:t> </a:t>
            </a:r>
            <a:r>
              <a:rPr lang="en-GB" baseline="0" dirty="0" err="1"/>
              <a:t>l’idée</a:t>
            </a:r>
            <a:r>
              <a:rPr lang="en-GB" baseline="0" dirty="0"/>
              <a:t> que plus </a:t>
            </a:r>
            <a:r>
              <a:rPr lang="en-GB" baseline="0" dirty="0" err="1"/>
              <a:t>une</a:t>
            </a:r>
            <a:r>
              <a:rPr lang="en-GB" baseline="0" dirty="0"/>
              <a:t> information </a:t>
            </a:r>
            <a:r>
              <a:rPr lang="en-GB" baseline="0" dirty="0" err="1"/>
              <a:t>est</a:t>
            </a:r>
            <a:r>
              <a:rPr lang="en-GB" baseline="0" dirty="0"/>
              <a:t> accessible, plus </a:t>
            </a:r>
            <a:r>
              <a:rPr lang="en-GB" baseline="0" dirty="0" err="1"/>
              <a:t>elle</a:t>
            </a:r>
            <a:r>
              <a:rPr lang="en-GB" baseline="0" dirty="0"/>
              <a:t> </a:t>
            </a:r>
            <a:r>
              <a:rPr lang="en-GB" baseline="0" dirty="0" err="1"/>
              <a:t>peut</a:t>
            </a:r>
            <a:r>
              <a:rPr lang="en-GB" baseline="0" dirty="0"/>
              <a:t> </a:t>
            </a:r>
            <a:r>
              <a:rPr lang="en-GB" baseline="0" dirty="0" err="1"/>
              <a:t>être</a:t>
            </a:r>
            <a:r>
              <a:rPr lang="en-GB" baseline="0" dirty="0"/>
              <a:t> </a:t>
            </a:r>
            <a:r>
              <a:rPr lang="en-GB" baseline="0" dirty="0" err="1"/>
              <a:t>réutilisée</a:t>
            </a:r>
            <a:r>
              <a:rPr lang="en-GB" baseline="0" dirty="0"/>
              <a:t> et plus les </a:t>
            </a:r>
            <a:r>
              <a:rPr lang="en-GB" baseline="0" dirty="0" err="1"/>
              <a:t>bénéfices</a:t>
            </a:r>
            <a:r>
              <a:rPr lang="en-GB" baseline="0" dirty="0"/>
              <a:t> que </a:t>
            </a:r>
            <a:r>
              <a:rPr lang="en-GB" baseline="0" dirty="0" err="1"/>
              <a:t>vous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tirez</a:t>
            </a:r>
            <a:r>
              <a:rPr lang="en-GB" baseline="0" dirty="0"/>
              <a:t> </a:t>
            </a:r>
            <a:r>
              <a:rPr lang="en-GB" baseline="0" dirty="0" err="1"/>
              <a:t>sont</a:t>
            </a:r>
            <a:r>
              <a:rPr lang="en-GB" baseline="0" dirty="0"/>
              <a:t> grands]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err="1"/>
              <a:t>Nommez</a:t>
            </a:r>
            <a:r>
              <a:rPr lang="en-GB" dirty="0"/>
              <a:t> les </a:t>
            </a:r>
            <a:r>
              <a:rPr lang="en-GB" dirty="0" err="1"/>
              <a:t>trois</a:t>
            </a:r>
            <a:r>
              <a:rPr lang="en-GB" dirty="0"/>
              <a:t> </a:t>
            </a:r>
            <a:r>
              <a:rPr lang="en-GB" dirty="0" err="1"/>
              <a:t>paramètres</a:t>
            </a:r>
            <a:r>
              <a:rPr lang="en-GB" dirty="0"/>
              <a:t> </a:t>
            </a:r>
            <a:r>
              <a:rPr lang="en-GB" dirty="0" err="1"/>
              <a:t>possibles</a:t>
            </a:r>
            <a:r>
              <a:rPr lang="en-GB" dirty="0"/>
              <a:t> de </a:t>
            </a:r>
            <a:r>
              <a:rPr lang="en-GB" dirty="0" err="1"/>
              <a:t>visibilité</a:t>
            </a:r>
            <a:r>
              <a:rPr lang="en-GB" dirty="0"/>
              <a:t> : visible pour </a:t>
            </a:r>
            <a:r>
              <a:rPr lang="en-GB" dirty="0" err="1"/>
              <a:t>tous</a:t>
            </a:r>
            <a:r>
              <a:rPr lang="en-GB" dirty="0"/>
              <a:t> (</a:t>
            </a:r>
            <a:r>
              <a:rPr lang="en-GB" dirty="0" err="1"/>
              <a:t>vert</a:t>
            </a:r>
            <a:r>
              <a:rPr lang="en-GB" dirty="0"/>
              <a:t>), visible pour les tiers de </a:t>
            </a:r>
            <a:r>
              <a:rPr lang="en-GB" dirty="0" err="1"/>
              <a:t>confiance</a:t>
            </a:r>
            <a:r>
              <a:rPr lang="en-GB" dirty="0"/>
              <a:t> (</a:t>
            </a:r>
            <a:r>
              <a:rPr lang="en-GB" dirty="0" err="1"/>
              <a:t>jaune</a:t>
            </a:r>
            <a:r>
              <a:rPr lang="en-GB" dirty="0"/>
              <a:t>), visible </a:t>
            </a:r>
            <a:r>
              <a:rPr lang="en-GB" dirty="0" err="1"/>
              <a:t>uniquement</a:t>
            </a:r>
            <a:r>
              <a:rPr lang="en-GB" dirty="0"/>
              <a:t> pour </a:t>
            </a:r>
            <a:r>
              <a:rPr lang="en-GB" dirty="0" err="1"/>
              <a:t>moi</a:t>
            </a:r>
            <a:r>
              <a:rPr lang="en-GB" dirty="0"/>
              <a:t> (rouge) [note : </a:t>
            </a:r>
            <a:r>
              <a:rPr lang="en-GB" dirty="0" err="1"/>
              <a:t>utilisez</a:t>
            </a:r>
            <a:r>
              <a:rPr lang="en-GB" dirty="0"/>
              <a:t> de </a:t>
            </a:r>
            <a:r>
              <a:rPr lang="en-GB" dirty="0" err="1"/>
              <a:t>manière</a:t>
            </a:r>
            <a:r>
              <a:rPr lang="en-GB" baseline="0" dirty="0"/>
              <a:t> </a:t>
            </a:r>
            <a:r>
              <a:rPr lang="en-GB" baseline="0" dirty="0" err="1"/>
              <a:t>marquée</a:t>
            </a:r>
            <a:r>
              <a:rPr lang="en-GB" baseline="0" dirty="0"/>
              <a:t> </a:t>
            </a:r>
            <a:r>
              <a:rPr lang="en-GB" baseline="0" dirty="0" err="1"/>
              <a:t>ces</a:t>
            </a:r>
            <a:r>
              <a:rPr lang="en-GB" baseline="0" dirty="0"/>
              <a:t> expressions “visible à” </a:t>
            </a:r>
            <a:r>
              <a:rPr lang="en-GB" baseline="0" dirty="0" err="1"/>
              <a:t>plutôt</a:t>
            </a:r>
            <a:r>
              <a:rPr lang="en-GB" baseline="0" dirty="0"/>
              <a:t> que les </a:t>
            </a:r>
            <a:r>
              <a:rPr lang="en-GB" baseline="0" dirty="0" err="1"/>
              <a:t>termes</a:t>
            </a:r>
            <a:r>
              <a:rPr lang="en-GB" baseline="0" dirty="0"/>
              <a:t> de public/</a:t>
            </a:r>
            <a:r>
              <a:rPr lang="en-GB" baseline="0" dirty="0" err="1"/>
              <a:t>privé</a:t>
            </a:r>
            <a:r>
              <a:rPr lang="en-GB" baseline="0" dirty="0"/>
              <a:t> pour </a:t>
            </a:r>
            <a:r>
              <a:rPr lang="en-GB" baseline="0" dirty="0" err="1"/>
              <a:t>vous</a:t>
            </a:r>
            <a:r>
              <a:rPr lang="en-GB" baseline="0" dirty="0"/>
              <a:t> </a:t>
            </a:r>
            <a:r>
              <a:rPr lang="en-GB" baseline="0" dirty="0" err="1"/>
              <a:t>focaliser</a:t>
            </a:r>
            <a:r>
              <a:rPr lang="en-GB" baseline="0" dirty="0"/>
              <a:t> sur qui </a:t>
            </a:r>
            <a:r>
              <a:rPr lang="en-GB" baseline="0" dirty="0" err="1"/>
              <a:t>peut</a:t>
            </a:r>
            <a:r>
              <a:rPr lang="en-GB" baseline="0" dirty="0"/>
              <a:t> </a:t>
            </a:r>
            <a:r>
              <a:rPr lang="en-GB" baseline="0" dirty="0" err="1"/>
              <a:t>accéder</a:t>
            </a:r>
            <a:r>
              <a:rPr lang="en-GB" baseline="0" dirty="0"/>
              <a:t> à </a:t>
            </a:r>
            <a:r>
              <a:rPr lang="en-GB" baseline="0" dirty="0" err="1"/>
              <a:t>l’information</a:t>
            </a:r>
            <a:r>
              <a:rPr lang="en-GB" baseline="0" dirty="0"/>
              <a:t> et la </a:t>
            </a:r>
            <a:r>
              <a:rPr lang="en-GB" baseline="0" dirty="0" err="1"/>
              <a:t>mettre</a:t>
            </a:r>
            <a:r>
              <a:rPr lang="en-GB" baseline="0" dirty="0"/>
              <a:t> à jour]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Si </a:t>
            </a:r>
            <a:r>
              <a:rPr lang="en-GB" dirty="0" err="1"/>
              <a:t>l’information</a:t>
            </a:r>
            <a:r>
              <a:rPr lang="en-GB" dirty="0"/>
              <a:t> sur </a:t>
            </a:r>
            <a:r>
              <a:rPr lang="en-GB" dirty="0" err="1"/>
              <a:t>votre</a:t>
            </a:r>
            <a:r>
              <a:rPr lang="en-GB" dirty="0"/>
              <a:t> </a:t>
            </a:r>
            <a:r>
              <a:rPr lang="en-GB" dirty="0" err="1"/>
              <a:t>profil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paramétrée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“visible </a:t>
            </a:r>
            <a:r>
              <a:rPr lang="en-GB" dirty="0" err="1"/>
              <a:t>uniquement</a:t>
            </a:r>
            <a:r>
              <a:rPr lang="en-GB" dirty="0"/>
              <a:t> pour </a:t>
            </a:r>
            <a:r>
              <a:rPr lang="en-GB" dirty="0" err="1"/>
              <a:t>moi</a:t>
            </a:r>
            <a:r>
              <a:rPr lang="en-GB" dirty="0"/>
              <a:t>”, </a:t>
            </a:r>
            <a:r>
              <a:rPr lang="en-GB" dirty="0" err="1"/>
              <a:t>peut-elle</a:t>
            </a:r>
            <a:r>
              <a:rPr lang="en-GB" dirty="0"/>
              <a:t> </a:t>
            </a:r>
            <a:r>
              <a:rPr lang="en-GB" dirty="0" err="1"/>
              <a:t>être</a:t>
            </a:r>
            <a:r>
              <a:rPr lang="en-GB" dirty="0"/>
              <a:t> </a:t>
            </a:r>
            <a:r>
              <a:rPr lang="en-GB" dirty="0" err="1"/>
              <a:t>vue</a:t>
            </a:r>
            <a:r>
              <a:rPr lang="en-GB" dirty="0"/>
              <a:t> et </a:t>
            </a:r>
            <a:r>
              <a:rPr lang="en-GB" dirty="0" err="1"/>
              <a:t>mise</a:t>
            </a:r>
            <a:r>
              <a:rPr lang="en-GB" baseline="0" dirty="0"/>
              <a:t> à jour par des tiers de </a:t>
            </a:r>
            <a:r>
              <a:rPr lang="en-GB" baseline="0" dirty="0" err="1"/>
              <a:t>confiance</a:t>
            </a:r>
            <a:r>
              <a:rPr lang="en-GB" baseline="0" dirty="0"/>
              <a:t> ? – non. </a:t>
            </a:r>
            <a:r>
              <a:rPr lang="en-GB" baseline="0" dirty="0" err="1"/>
              <a:t>Cela</a:t>
            </a:r>
            <a:r>
              <a:rPr lang="en-GB" baseline="0" dirty="0"/>
              <a:t> </a:t>
            </a:r>
            <a:r>
              <a:rPr lang="en-GB" baseline="0" dirty="0" err="1"/>
              <a:t>limite</a:t>
            </a:r>
            <a:r>
              <a:rPr lang="en-GB" baseline="0" dirty="0"/>
              <a:t> </a:t>
            </a:r>
            <a:r>
              <a:rPr lang="en-GB" baseline="0" dirty="0" err="1"/>
              <a:t>l’utilité</a:t>
            </a:r>
            <a:r>
              <a:rPr lang="en-GB" baseline="0" dirty="0"/>
              <a:t> de </a:t>
            </a:r>
            <a:r>
              <a:rPr lang="en-GB" baseline="0" dirty="0" err="1"/>
              <a:t>l’information</a:t>
            </a:r>
            <a:r>
              <a:rPr lang="en-GB" baseline="0" dirty="0"/>
              <a:t>, </a:t>
            </a:r>
            <a:r>
              <a:rPr lang="en-GB" baseline="0" dirty="0" err="1"/>
              <a:t>puisqu’elle</a:t>
            </a:r>
            <a:r>
              <a:rPr lang="en-GB" baseline="0" dirty="0"/>
              <a:t> ne </a:t>
            </a:r>
            <a:r>
              <a:rPr lang="en-GB" baseline="0" dirty="0" err="1"/>
              <a:t>peut</a:t>
            </a:r>
            <a:r>
              <a:rPr lang="en-GB" baseline="0" dirty="0"/>
              <a:t> pas </a:t>
            </a:r>
            <a:r>
              <a:rPr lang="en-GB" baseline="0" dirty="0" err="1"/>
              <a:t>être</a:t>
            </a:r>
            <a:r>
              <a:rPr lang="en-GB" baseline="0" dirty="0"/>
              <a:t> </a:t>
            </a:r>
            <a:r>
              <a:rPr lang="en-GB" baseline="0" dirty="0" err="1"/>
              <a:t>mise</a:t>
            </a:r>
            <a:r>
              <a:rPr lang="en-GB" baseline="0" dirty="0"/>
              <a:t> à jour </a:t>
            </a:r>
            <a:r>
              <a:rPr lang="en-GB" baseline="0" dirty="0" err="1"/>
              <a:t>ni</a:t>
            </a:r>
            <a:r>
              <a:rPr lang="en-GB" baseline="0" dirty="0"/>
              <a:t> </a:t>
            </a:r>
            <a:r>
              <a:rPr lang="en-GB" baseline="0" dirty="0" err="1"/>
              <a:t>lue</a:t>
            </a:r>
            <a:r>
              <a:rPr lang="en-GB" baseline="0" dirty="0"/>
              <a:t> par les tiers de </a:t>
            </a:r>
            <a:r>
              <a:rPr lang="en-GB" baseline="0" dirty="0" err="1"/>
              <a:t>confiance</a:t>
            </a:r>
            <a:r>
              <a:rPr lang="en-GB" baseline="0" dirty="0"/>
              <a:t> et par </a:t>
            </a:r>
            <a:r>
              <a:rPr lang="en-GB" baseline="0" dirty="0" err="1"/>
              <a:t>conséquent</a:t>
            </a:r>
            <a:r>
              <a:rPr lang="en-GB" baseline="0" dirty="0"/>
              <a:t> </a:t>
            </a:r>
            <a:r>
              <a:rPr lang="en-GB" baseline="0" dirty="0" err="1"/>
              <a:t>limite</a:t>
            </a:r>
            <a:r>
              <a:rPr lang="en-GB" baseline="0" dirty="0"/>
              <a:t> les </a:t>
            </a:r>
            <a:r>
              <a:rPr lang="en-GB" baseline="0" dirty="0" err="1"/>
              <a:t>bénéfice</a:t>
            </a:r>
            <a:r>
              <a:rPr lang="en-GB" baseline="0" dirty="0"/>
              <a:t> </a:t>
            </a:r>
            <a:r>
              <a:rPr lang="en-GB" baseline="0" dirty="0" err="1"/>
              <a:t>sen</a:t>
            </a:r>
            <a:r>
              <a:rPr lang="en-GB" baseline="0" dirty="0"/>
              <a:t> gain de temps de </a:t>
            </a:r>
            <a:r>
              <a:rPr lang="en-GB" baseline="0" dirty="0" err="1"/>
              <a:t>votre</a:t>
            </a:r>
            <a:r>
              <a:rPr lang="en-GB" baseline="0" dirty="0"/>
              <a:t> ORCID </a:t>
            </a:r>
            <a:r>
              <a:rPr lang="en-GB" baseline="0" dirty="0" err="1"/>
              <a:t>iD</a:t>
            </a: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err="1"/>
              <a:t>Quels</a:t>
            </a:r>
            <a:r>
              <a:rPr lang="en-GB" dirty="0"/>
              <a:t> </a:t>
            </a:r>
            <a:r>
              <a:rPr lang="en-GB" dirty="0" err="1"/>
              <a:t>paramètres</a:t>
            </a:r>
            <a:r>
              <a:rPr lang="en-GB" dirty="0"/>
              <a:t> </a:t>
            </a:r>
            <a:r>
              <a:rPr lang="en-GB" dirty="0" err="1"/>
              <a:t>devriez-vous</a:t>
            </a:r>
            <a:r>
              <a:rPr lang="en-GB" dirty="0"/>
              <a:t> utiliser</a:t>
            </a:r>
            <a:r>
              <a:rPr lang="en-GB" baseline="0" dirty="0"/>
              <a:t> ? – visible par les tiers de </a:t>
            </a:r>
            <a:r>
              <a:rPr lang="en-GB" baseline="0" dirty="0" err="1"/>
              <a:t>confiance</a:t>
            </a:r>
            <a:r>
              <a:rPr lang="en-GB" baseline="0" dirty="0"/>
              <a:t> </a:t>
            </a:r>
            <a:r>
              <a:rPr lang="en-GB" baseline="0" dirty="0" err="1"/>
              <a:t>ou</a:t>
            </a:r>
            <a:r>
              <a:rPr lang="en-GB" baseline="0" dirty="0"/>
              <a:t> visible par </a:t>
            </a:r>
            <a:r>
              <a:rPr lang="en-GB" baseline="0" dirty="0" err="1"/>
              <a:t>tous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5FE4-3D82-4102-A0E0-8D91AFE1DB9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53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Vidéo</a:t>
            </a:r>
            <a:r>
              <a:rPr lang="en-GB" dirty="0"/>
              <a:t> : Why ORCID? </a:t>
            </a:r>
            <a:r>
              <a:rPr lang="en-GB" sz="120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https://vimeo.com/237730655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Cliquez</a:t>
            </a:r>
            <a:r>
              <a:rPr lang="en-GB" dirty="0"/>
              <a:t> pour </a:t>
            </a:r>
            <a:r>
              <a:rPr lang="en-GB" dirty="0" err="1"/>
              <a:t>ouvrir</a:t>
            </a:r>
            <a:r>
              <a:rPr lang="en-GB" dirty="0"/>
              <a:t> la </a:t>
            </a:r>
            <a:r>
              <a:rPr lang="en-GB" dirty="0" err="1"/>
              <a:t>fenêtre</a:t>
            </a:r>
            <a:r>
              <a:rPr lang="en-GB" dirty="0"/>
              <a:t> et </a:t>
            </a:r>
            <a:r>
              <a:rPr lang="en-GB" dirty="0" err="1"/>
              <a:t>lancez</a:t>
            </a:r>
            <a:r>
              <a:rPr lang="en-GB" baseline="0" dirty="0"/>
              <a:t> la </a:t>
            </a:r>
            <a:r>
              <a:rPr lang="en-GB" baseline="0" dirty="0" err="1"/>
              <a:t>vidéo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5FE4-3D82-4102-A0E0-8D91AFE1DB9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17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Quiz - </a:t>
            </a:r>
            <a:r>
              <a:rPr lang="en-GB" dirty="0" err="1"/>
              <a:t>encouragez</a:t>
            </a:r>
            <a:r>
              <a:rPr lang="en-GB" dirty="0"/>
              <a:t> les </a:t>
            </a:r>
            <a:r>
              <a:rPr lang="en-GB" dirty="0" err="1"/>
              <a:t>échanges</a:t>
            </a:r>
            <a:r>
              <a:rPr lang="en-GB" dirty="0"/>
              <a:t> avec </a:t>
            </a:r>
            <a:r>
              <a:rPr lang="en-GB" dirty="0" err="1"/>
              <a:t>votre</a:t>
            </a:r>
            <a:r>
              <a:rPr lang="en-GB" dirty="0"/>
              <a:t> </a:t>
            </a:r>
            <a:r>
              <a:rPr lang="en-GB" dirty="0" err="1"/>
              <a:t>auditoire</a:t>
            </a:r>
            <a:r>
              <a:rPr lang="en-GB" dirty="0"/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Réponses</a:t>
            </a:r>
            <a:r>
              <a:rPr lang="en-GB" baseline="0" dirty="0"/>
              <a:t> </a:t>
            </a:r>
            <a:r>
              <a:rPr lang="en-GB" baseline="0" dirty="0" err="1"/>
              <a:t>suggérées</a:t>
            </a:r>
            <a:r>
              <a:rPr lang="en-GB" dirty="0"/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</a:t>
            </a:r>
            <a:r>
              <a:rPr lang="en-GB" dirty="0" err="1"/>
              <a:t>Connectez-vous</a:t>
            </a:r>
            <a:r>
              <a:rPr lang="en-GB" dirty="0"/>
              <a:t> avec ORCID </a:t>
            </a:r>
            <a:r>
              <a:rPr lang="en-GB" dirty="0" err="1"/>
              <a:t>dans</a:t>
            </a:r>
            <a:r>
              <a:rPr lang="en-GB" dirty="0"/>
              <a:t> les </a:t>
            </a:r>
            <a:r>
              <a:rPr lang="en-GB" dirty="0" err="1"/>
              <a:t>systèmes</a:t>
            </a:r>
            <a:r>
              <a:rPr lang="en-GB" dirty="0"/>
              <a:t> de </a:t>
            </a:r>
            <a:r>
              <a:rPr lang="en-GB" dirty="0" err="1"/>
              <a:t>recherche</a:t>
            </a:r>
            <a:r>
              <a:rPr lang="en-GB" dirty="0"/>
              <a:t> </a:t>
            </a:r>
            <a:r>
              <a:rPr lang="en-GB" dirty="0" err="1"/>
              <a:t>suivants</a:t>
            </a:r>
            <a:r>
              <a:rPr lang="en-GB" dirty="0"/>
              <a:t> : </a:t>
            </a:r>
            <a:r>
              <a:rPr lang="en-GB" dirty="0" err="1"/>
              <a:t>bailleurs</a:t>
            </a:r>
            <a:r>
              <a:rPr lang="en-GB" dirty="0"/>
              <a:t> de </a:t>
            </a:r>
            <a:r>
              <a:rPr lang="en-GB" dirty="0" err="1"/>
              <a:t>fonds</a:t>
            </a:r>
            <a:r>
              <a:rPr lang="en-GB" dirty="0"/>
              <a:t>, </a:t>
            </a:r>
            <a:r>
              <a:rPr lang="en-GB" dirty="0" err="1"/>
              <a:t>éditeurs</a:t>
            </a:r>
            <a:r>
              <a:rPr lang="en-GB" dirty="0"/>
              <a:t>, </a:t>
            </a:r>
            <a:r>
              <a:rPr lang="en-GB" dirty="0" err="1"/>
              <a:t>employeurs</a:t>
            </a:r>
            <a:r>
              <a:rPr lang="en-GB" dirty="0"/>
              <a:t>/organisations/associations/institutions de </a:t>
            </a:r>
            <a:r>
              <a:rPr lang="en-GB" dirty="0" err="1"/>
              <a:t>recherche</a:t>
            </a:r>
            <a:r>
              <a:rPr lang="en-GB" dirty="0"/>
              <a:t>, </a:t>
            </a:r>
            <a:r>
              <a:rPr lang="en-GB" dirty="0" err="1"/>
              <a:t>entrepôts</a:t>
            </a:r>
            <a:r>
              <a:rPr lang="en-GB" dirty="0"/>
              <a:t>/archives</a:t>
            </a:r>
            <a:r>
              <a:rPr lang="en-GB" baseline="0" dirty="0"/>
              <a:t> </a:t>
            </a:r>
            <a:r>
              <a:rPr lang="en-GB" baseline="0" dirty="0" err="1"/>
              <a:t>ouvertes</a:t>
            </a:r>
            <a:r>
              <a:rPr lang="en-GB" dirty="0"/>
              <a:t> (</a:t>
            </a:r>
            <a:r>
              <a:rPr lang="en-GB" dirty="0" err="1"/>
              <a:t>cela</a:t>
            </a:r>
            <a:r>
              <a:rPr lang="en-GB" dirty="0"/>
              <a:t> a</a:t>
            </a:r>
            <a:r>
              <a:rPr lang="en-GB" baseline="0" dirty="0"/>
              <a:t> pour </a:t>
            </a:r>
            <a:r>
              <a:rPr lang="en-GB" baseline="0" dirty="0" err="1"/>
              <a:t>bénéfices</a:t>
            </a:r>
            <a:r>
              <a:rPr lang="en-GB" baseline="0" dirty="0"/>
              <a:t> le gain de temps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formulaires</a:t>
            </a:r>
            <a:r>
              <a:rPr lang="en-GB" baseline="0" dirty="0"/>
              <a:t> et les </a:t>
            </a:r>
            <a:r>
              <a:rPr lang="en-GB" baseline="0" dirty="0" err="1"/>
              <a:t>références</a:t>
            </a:r>
            <a:r>
              <a:rPr lang="en-GB" baseline="0" dirty="0"/>
              <a:t> </a:t>
            </a:r>
            <a:r>
              <a:rPr lang="en-GB" baseline="0" dirty="0" err="1"/>
              <a:t>fiables</a:t>
            </a:r>
            <a:r>
              <a:rPr lang="en-GB" baseline="0" dirty="0"/>
              <a:t> à </a:t>
            </a:r>
            <a:r>
              <a:rPr lang="en-GB" baseline="0" dirty="0" err="1"/>
              <a:t>votre</a:t>
            </a:r>
            <a:r>
              <a:rPr lang="en-GB" baseline="0" dirty="0"/>
              <a:t> </a:t>
            </a:r>
            <a:r>
              <a:rPr lang="en-GB" baseline="0" dirty="0" err="1"/>
              <a:t>profil</a:t>
            </a:r>
            <a:r>
              <a:rPr lang="en-GB" baseline="0" dirty="0"/>
              <a:t> ORCID</a:t>
            </a:r>
            <a:r>
              <a:rPr lang="en-GB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Affichez</a:t>
            </a:r>
            <a:r>
              <a:rPr lang="en-GB" dirty="0"/>
              <a:t> </a:t>
            </a:r>
            <a:r>
              <a:rPr lang="en-GB" dirty="0" err="1"/>
              <a:t>votre</a:t>
            </a:r>
            <a:r>
              <a:rPr lang="en-GB" dirty="0"/>
              <a:t> </a:t>
            </a:r>
            <a:r>
              <a:rPr lang="en-GB" dirty="0" err="1"/>
              <a:t>iD</a:t>
            </a:r>
            <a:r>
              <a:rPr lang="en-GB" dirty="0"/>
              <a:t> sur </a:t>
            </a:r>
            <a:r>
              <a:rPr lang="en-GB" dirty="0" err="1"/>
              <a:t>vos</a:t>
            </a:r>
            <a:r>
              <a:rPr lang="en-GB" dirty="0"/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page web </a:t>
            </a:r>
            <a:r>
              <a:rPr lang="en-GB" dirty="0" err="1"/>
              <a:t>institutionnelle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signature </a:t>
            </a:r>
            <a:r>
              <a:rPr lang="en-GB" dirty="0" err="1"/>
              <a:t>d’email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</a:t>
            </a:r>
            <a:r>
              <a:rPr lang="en-GB" dirty="0" err="1"/>
              <a:t>Présentation</a:t>
            </a:r>
            <a:r>
              <a:rPr lang="en-GB" baseline="0" dirty="0"/>
              <a:t> de </a:t>
            </a:r>
            <a:r>
              <a:rPr lang="en-GB" baseline="0" dirty="0" err="1"/>
              <a:t>colloque</a:t>
            </a:r>
            <a:r>
              <a:rPr lang="en-GB" baseline="0" dirty="0"/>
              <a:t>/</a:t>
            </a:r>
            <a:r>
              <a:rPr lang="en-GB" baseline="0" dirty="0" err="1"/>
              <a:t>conférence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publication de </a:t>
            </a:r>
            <a:r>
              <a:rPr lang="en-GB" dirty="0" err="1"/>
              <a:t>réseaux</a:t>
            </a:r>
            <a:r>
              <a:rPr lang="en-GB" dirty="0"/>
              <a:t> </a:t>
            </a:r>
            <a:r>
              <a:rPr lang="en-GB" dirty="0" err="1"/>
              <a:t>sociaux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CV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</a:t>
            </a:r>
            <a:r>
              <a:rPr lang="en-GB" dirty="0" err="1"/>
              <a:t>Partout</a:t>
            </a:r>
            <a:r>
              <a:rPr lang="en-GB" dirty="0"/>
              <a:t> </a:t>
            </a:r>
            <a:r>
              <a:rPr lang="en-GB" dirty="0" err="1"/>
              <a:t>où</a:t>
            </a:r>
            <a:r>
              <a:rPr lang="en-GB" dirty="0"/>
              <a:t>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avez</a:t>
            </a:r>
            <a:r>
              <a:rPr lang="en-GB" dirty="0"/>
              <a:t> un </a:t>
            </a:r>
            <a:r>
              <a:rPr lang="en-GB" dirty="0" err="1"/>
              <a:t>profil</a:t>
            </a:r>
            <a:r>
              <a:rPr lang="en-GB" dirty="0"/>
              <a:t> public, par </a:t>
            </a:r>
            <a:r>
              <a:rPr lang="en-GB" dirty="0" err="1"/>
              <a:t>exemple</a:t>
            </a:r>
            <a:r>
              <a:rPr lang="en-GB" dirty="0"/>
              <a:t> blog, site web, </a:t>
            </a:r>
            <a:r>
              <a:rPr lang="en-GB" dirty="0" err="1"/>
              <a:t>réseaux</a:t>
            </a:r>
            <a:r>
              <a:rPr lang="en-GB" dirty="0"/>
              <a:t> </a:t>
            </a:r>
            <a:r>
              <a:rPr lang="en-GB" dirty="0" err="1"/>
              <a:t>sociaux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</a:t>
            </a:r>
            <a:r>
              <a:rPr lang="en-GB" dirty="0" err="1"/>
              <a:t>cela</a:t>
            </a:r>
            <a:r>
              <a:rPr lang="en-GB" dirty="0"/>
              <a:t> a pour </a:t>
            </a:r>
            <a:r>
              <a:rPr lang="en-GB" dirty="0" err="1"/>
              <a:t>bénéfices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meilleure</a:t>
            </a:r>
            <a:r>
              <a:rPr lang="en-GB" dirty="0"/>
              <a:t> </a:t>
            </a:r>
            <a:r>
              <a:rPr lang="en-GB" dirty="0" err="1"/>
              <a:t>trouvabilité</a:t>
            </a:r>
            <a:r>
              <a:rPr lang="en-GB" dirty="0"/>
              <a:t> pour </a:t>
            </a:r>
            <a:r>
              <a:rPr lang="en-GB" dirty="0" err="1"/>
              <a:t>vos</a:t>
            </a:r>
            <a:r>
              <a:rPr lang="en-GB" dirty="0"/>
              <a:t> </a:t>
            </a:r>
            <a:r>
              <a:rPr lang="en-GB" dirty="0" err="1"/>
              <a:t>travaux</a:t>
            </a:r>
            <a:r>
              <a:rPr lang="en-GB" dirty="0"/>
              <a:t> et </a:t>
            </a:r>
            <a:r>
              <a:rPr lang="en-GB" dirty="0" err="1"/>
              <a:t>vous-même</a:t>
            </a:r>
            <a:r>
              <a:rPr lang="en-GB" dirty="0"/>
              <a:t>, et de faire passer le mot : plus </a:t>
            </a:r>
            <a:r>
              <a:rPr lang="en-GB" dirty="0" err="1"/>
              <a:t>il</a:t>
            </a:r>
            <a:r>
              <a:rPr lang="en-GB" baseline="0" dirty="0"/>
              <a:t> y a </a:t>
            </a:r>
            <a:r>
              <a:rPr lang="en-GB" baseline="0" dirty="0" err="1"/>
              <a:t>d’usagers</a:t>
            </a:r>
            <a:r>
              <a:rPr lang="en-GB" baseline="0" dirty="0"/>
              <a:t> </a:t>
            </a:r>
            <a:r>
              <a:rPr lang="en-GB" baseline="0" dirty="0" err="1"/>
              <a:t>d’ORCID</a:t>
            </a:r>
            <a:r>
              <a:rPr lang="en-GB" baseline="0" dirty="0"/>
              <a:t>, plus nous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bénéficions</a:t>
            </a:r>
            <a:r>
              <a:rPr lang="en-GB" baseline="0" dirty="0"/>
              <a:t> </a:t>
            </a:r>
            <a:r>
              <a:rPr lang="en-GB" baseline="0" dirty="0" err="1"/>
              <a:t>tous</a:t>
            </a:r>
            <a:r>
              <a:rPr lang="en-GB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Pour </a:t>
            </a:r>
            <a:r>
              <a:rPr lang="en-GB" dirty="0" err="1"/>
              <a:t>en</a:t>
            </a:r>
            <a:r>
              <a:rPr lang="en-GB" dirty="0"/>
              <a:t> savoir plus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https://support.orcid.org/knowledgebase/articles/115256-what-is-orcid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https://support.orcid.org/knowledgebase/articles/1807756-your-orcid-id-your-digital-name-identifier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5FE4-3D82-4102-A0E0-8D91AFE1DB9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811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Quand</a:t>
            </a:r>
            <a:r>
              <a:rPr lang="en-GB" baseline="0" dirty="0"/>
              <a:t> </a:t>
            </a:r>
            <a:r>
              <a:rPr lang="en-GB" baseline="0" dirty="0" err="1"/>
              <a:t>vous</a:t>
            </a:r>
            <a:r>
              <a:rPr lang="en-GB" baseline="0" dirty="0"/>
              <a:t> </a:t>
            </a:r>
            <a:r>
              <a:rPr lang="en-GB" baseline="0" dirty="0" err="1"/>
              <a:t>utilisez</a:t>
            </a:r>
            <a:r>
              <a:rPr lang="en-GB" baseline="0" dirty="0"/>
              <a:t> </a:t>
            </a:r>
            <a:r>
              <a:rPr lang="en-GB" baseline="0" dirty="0" err="1"/>
              <a:t>votre</a:t>
            </a:r>
            <a:r>
              <a:rPr lang="en-GB" baseline="0" dirty="0"/>
              <a:t> ORCID </a:t>
            </a:r>
            <a:r>
              <a:rPr lang="en-GB" baseline="0" dirty="0" err="1"/>
              <a:t>iD</a:t>
            </a:r>
            <a:r>
              <a:rPr lang="en-GB" baseline="0" dirty="0"/>
              <a:t>, beaucoup de champs </a:t>
            </a:r>
            <a:r>
              <a:rPr lang="en-GB" baseline="0" dirty="0" err="1"/>
              <a:t>dans</a:t>
            </a:r>
            <a:r>
              <a:rPr lang="en-GB" baseline="0" dirty="0"/>
              <a:t> les </a:t>
            </a:r>
            <a:r>
              <a:rPr lang="en-GB" baseline="0" dirty="0" err="1"/>
              <a:t>formulaires</a:t>
            </a:r>
            <a:r>
              <a:rPr lang="en-GB" baseline="0" dirty="0"/>
              <a:t> </a:t>
            </a:r>
            <a:r>
              <a:rPr lang="en-GB" baseline="0" dirty="0" err="1"/>
              <a:t>sont</a:t>
            </a:r>
            <a:r>
              <a:rPr lang="en-GB" baseline="0" dirty="0"/>
              <a:t> </a:t>
            </a:r>
            <a:r>
              <a:rPr lang="en-GB" baseline="0" dirty="0" err="1"/>
              <a:t>remplis</a:t>
            </a:r>
            <a:r>
              <a:rPr lang="en-GB" baseline="0" dirty="0"/>
              <a:t> </a:t>
            </a:r>
            <a:r>
              <a:rPr lang="en-GB" baseline="0" dirty="0" err="1"/>
              <a:t>automagiquement</a:t>
            </a:r>
            <a:r>
              <a:rPr lang="en-GB" baseline="0" dirty="0"/>
              <a:t> à </a:t>
            </a:r>
            <a:r>
              <a:rPr lang="en-GB" baseline="0" dirty="0" err="1"/>
              <a:t>partir</a:t>
            </a:r>
            <a:r>
              <a:rPr lang="en-GB" baseline="0" dirty="0"/>
              <a:t> de </a:t>
            </a:r>
            <a:r>
              <a:rPr lang="en-GB" baseline="0" dirty="0" err="1"/>
              <a:t>votre</a:t>
            </a:r>
            <a:r>
              <a:rPr lang="en-GB" baseline="0" dirty="0"/>
              <a:t> </a:t>
            </a:r>
            <a:r>
              <a:rPr lang="en-GB" baseline="0" dirty="0" err="1"/>
              <a:t>profil</a:t>
            </a:r>
            <a:r>
              <a:rPr lang="en-GB" baseline="0" dirty="0"/>
              <a:t> ORCID, </a:t>
            </a:r>
            <a:r>
              <a:rPr lang="en-GB" baseline="0" dirty="0" err="1"/>
              <a:t>ce</a:t>
            </a:r>
            <a:r>
              <a:rPr lang="en-GB" baseline="0" dirty="0"/>
              <a:t> qui </a:t>
            </a:r>
            <a:r>
              <a:rPr lang="en-GB" baseline="0" dirty="0" err="1"/>
              <a:t>épargnera</a:t>
            </a:r>
            <a:r>
              <a:rPr lang="en-GB" baseline="0" dirty="0"/>
              <a:t> </a:t>
            </a:r>
            <a:r>
              <a:rPr lang="en-GB" baseline="0" dirty="0" err="1"/>
              <a:t>vos</a:t>
            </a:r>
            <a:r>
              <a:rPr lang="en-GB" baseline="0" dirty="0"/>
              <a:t> </a:t>
            </a:r>
            <a:r>
              <a:rPr lang="en-GB" baseline="0" dirty="0" err="1"/>
              <a:t>doigts</a:t>
            </a:r>
            <a:r>
              <a:rPr lang="en-GB" baseline="0" dirty="0"/>
              <a:t> et </a:t>
            </a:r>
            <a:r>
              <a:rPr lang="en-GB" baseline="0" dirty="0" err="1"/>
              <a:t>votre</a:t>
            </a:r>
            <a:r>
              <a:rPr lang="en-GB" baseline="0" dirty="0"/>
              <a:t> santé </a:t>
            </a:r>
            <a:r>
              <a:rPr lang="en-GB" baseline="0" dirty="0" err="1"/>
              <a:t>mentale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5FE4-3D82-4102-A0E0-8D91AFE1DB9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18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Activité</a:t>
            </a:r>
            <a:r>
              <a:rPr lang="en-GB" baseline="0" dirty="0"/>
              <a:t> </a:t>
            </a:r>
            <a:r>
              <a:rPr lang="en-GB" dirty="0"/>
              <a:t>: </a:t>
            </a:r>
            <a:r>
              <a:rPr lang="en-GB" dirty="0" err="1"/>
              <a:t>Inscrivez-vous</a:t>
            </a:r>
            <a:r>
              <a:rPr lang="en-GB" dirty="0"/>
              <a:t> pour </a:t>
            </a:r>
            <a:r>
              <a:rPr lang="en-GB" dirty="0" err="1"/>
              <a:t>obtenir</a:t>
            </a:r>
            <a:r>
              <a:rPr lang="en-GB" dirty="0"/>
              <a:t> </a:t>
            </a:r>
            <a:r>
              <a:rPr lang="en-GB" dirty="0" err="1"/>
              <a:t>votre</a:t>
            </a:r>
            <a:r>
              <a:rPr lang="en-GB" dirty="0"/>
              <a:t> ORCID </a:t>
            </a:r>
            <a:r>
              <a:rPr lang="en-GB" dirty="0" err="1"/>
              <a:t>iD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L’auditoire</a:t>
            </a:r>
            <a:r>
              <a:rPr lang="en-GB" baseline="0" dirty="0"/>
              <a:t> </a:t>
            </a:r>
            <a:r>
              <a:rPr lang="en-GB" baseline="0" dirty="0" err="1"/>
              <a:t>est</a:t>
            </a:r>
            <a:r>
              <a:rPr lang="en-GB" baseline="0" dirty="0"/>
              <a:t> </a:t>
            </a:r>
            <a:r>
              <a:rPr lang="en-GB" baseline="0" dirty="0" err="1"/>
              <a:t>invité</a:t>
            </a:r>
            <a:r>
              <a:rPr lang="en-GB" baseline="0" dirty="0"/>
              <a:t> à </a:t>
            </a:r>
            <a:r>
              <a:rPr lang="en-GB" baseline="0" dirty="0" err="1"/>
              <a:t>s’inscrire</a:t>
            </a:r>
            <a:r>
              <a:rPr lang="en-GB" baseline="0" dirty="0"/>
              <a:t> avec </a:t>
            </a:r>
            <a:r>
              <a:rPr lang="en-GB" baseline="0" dirty="0" err="1"/>
              <a:t>l’aide</a:t>
            </a:r>
            <a:r>
              <a:rPr lang="en-GB" baseline="0" dirty="0"/>
              <a:t> du </a:t>
            </a:r>
            <a:r>
              <a:rPr lang="en-GB" baseline="0" dirty="0" err="1"/>
              <a:t>ou</a:t>
            </a:r>
            <a:r>
              <a:rPr lang="en-GB" baseline="0" dirty="0"/>
              <a:t> des </a:t>
            </a:r>
            <a:r>
              <a:rPr lang="en-GB" baseline="0" dirty="0" err="1"/>
              <a:t>présentateurs</a:t>
            </a:r>
            <a:r>
              <a:rPr lang="en-GB" baseline="0" dirty="0"/>
              <a:t> </a:t>
            </a:r>
            <a:r>
              <a:rPr lang="en-GB" baseline="0" dirty="0" err="1"/>
              <a:t>si</a:t>
            </a:r>
            <a:r>
              <a:rPr lang="en-GB" baseline="0" dirty="0"/>
              <a:t> </a:t>
            </a:r>
            <a:r>
              <a:rPr lang="en-GB" baseline="0" dirty="0" err="1"/>
              <a:t>besoin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5FE4-3D82-4102-A0E0-8D91AFE1DB9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3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Modifiez</a:t>
            </a:r>
            <a:r>
              <a:rPr lang="en-GB" baseline="0" dirty="0"/>
              <a:t>, </a:t>
            </a:r>
            <a:r>
              <a:rPr lang="en-GB" baseline="0" dirty="0" err="1"/>
              <a:t>ajoutez</a:t>
            </a:r>
            <a:r>
              <a:rPr lang="en-GB" baseline="0" dirty="0"/>
              <a:t> </a:t>
            </a:r>
            <a:r>
              <a:rPr lang="en-GB" baseline="0" dirty="0" err="1"/>
              <a:t>ou</a:t>
            </a:r>
            <a:r>
              <a:rPr lang="en-GB" baseline="0" dirty="0"/>
              <a:t> </a:t>
            </a:r>
            <a:r>
              <a:rPr lang="en-GB" baseline="0" dirty="0" err="1"/>
              <a:t>supprimez</a:t>
            </a:r>
            <a:r>
              <a:rPr lang="en-GB" baseline="0" dirty="0"/>
              <a:t> des </a:t>
            </a:r>
            <a:r>
              <a:rPr lang="en-GB" baseline="0" dirty="0" err="1"/>
              <a:t>lignes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fonction</a:t>
            </a:r>
            <a:r>
              <a:rPr lang="en-GB" baseline="0" dirty="0"/>
              <a:t> des </a:t>
            </a:r>
            <a:r>
              <a:rPr lang="en-GB" baseline="0" dirty="0" err="1"/>
              <a:t>objectifs</a:t>
            </a:r>
            <a:r>
              <a:rPr lang="en-GB" baseline="0" dirty="0"/>
              <a:t> de </a:t>
            </a:r>
            <a:r>
              <a:rPr lang="en-GB" baseline="0" dirty="0" err="1"/>
              <a:t>votre</a:t>
            </a:r>
            <a:r>
              <a:rPr lang="en-GB" baseline="0" dirty="0"/>
              <a:t> </a:t>
            </a:r>
            <a:r>
              <a:rPr lang="en-GB" baseline="0" dirty="0" err="1"/>
              <a:t>présentation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5FE4-3D82-4102-A0E0-8D91AFE1DB9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71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Si </a:t>
            </a:r>
            <a:r>
              <a:rPr lang="en-GB" dirty="0" err="1"/>
              <a:t>vous</a:t>
            </a:r>
            <a:r>
              <a:rPr lang="en-GB" dirty="0"/>
              <a:t> le </a:t>
            </a:r>
            <a:r>
              <a:rPr lang="en-GB" dirty="0" err="1"/>
              <a:t>voulez</a:t>
            </a:r>
            <a:r>
              <a:rPr lang="en-GB" dirty="0"/>
              <a:t>, </a:t>
            </a:r>
            <a:r>
              <a:rPr lang="en-GB" dirty="0" err="1"/>
              <a:t>ajoutez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capture </a:t>
            </a:r>
            <a:r>
              <a:rPr lang="en-GB" dirty="0" err="1"/>
              <a:t>d’écran</a:t>
            </a:r>
            <a:r>
              <a:rPr lang="en-GB" dirty="0"/>
              <a:t> de </a:t>
            </a:r>
            <a:r>
              <a:rPr lang="en-GB" dirty="0" err="1"/>
              <a:t>l’iD</a:t>
            </a:r>
            <a:r>
              <a:rPr lang="en-GB" dirty="0"/>
              <a:t> à 16 </a:t>
            </a:r>
            <a:r>
              <a:rPr lang="en-GB" dirty="0" err="1"/>
              <a:t>chiffres</a:t>
            </a:r>
            <a:r>
              <a:rPr lang="en-GB" dirty="0"/>
              <a:t> d</a:t>
            </a:r>
            <a:r>
              <a:rPr lang="en-GB" baseline="0" dirty="0"/>
              <a:t>u </a:t>
            </a:r>
            <a:r>
              <a:rPr lang="en-GB" baseline="0" dirty="0" err="1"/>
              <a:t>présentateur</a:t>
            </a: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Présentez</a:t>
            </a:r>
            <a:r>
              <a:rPr lang="en-GB" baseline="0" dirty="0"/>
              <a:t> à </a:t>
            </a:r>
            <a:r>
              <a:rPr lang="en-GB" baseline="0" dirty="0" err="1"/>
              <a:t>votre</a:t>
            </a:r>
            <a:r>
              <a:rPr lang="en-GB" baseline="0" dirty="0"/>
              <a:t> </a:t>
            </a:r>
            <a:r>
              <a:rPr lang="en-GB" baseline="0" dirty="0" err="1"/>
              <a:t>auditoire</a:t>
            </a:r>
            <a:r>
              <a:rPr lang="en-GB" baseline="0" dirty="0"/>
              <a:t> </a:t>
            </a:r>
            <a:r>
              <a:rPr lang="en-GB" baseline="0" dirty="0" err="1"/>
              <a:t>ces</a:t>
            </a:r>
            <a:r>
              <a:rPr lang="en-GB" baseline="0" dirty="0"/>
              <a:t> </a:t>
            </a:r>
            <a:r>
              <a:rPr lang="en-GB" baseline="0" dirty="0" err="1"/>
              <a:t>caractéristiques</a:t>
            </a:r>
            <a:r>
              <a:rPr lang="en-GB" baseline="0" dirty="0"/>
              <a:t> </a:t>
            </a:r>
            <a:r>
              <a:rPr lang="en-GB" baseline="0" dirty="0" err="1"/>
              <a:t>basiques</a:t>
            </a:r>
            <a:r>
              <a:rPr lang="en-GB" baseline="0" dirty="0"/>
              <a:t> </a:t>
            </a:r>
            <a:r>
              <a:rPr lang="en-GB" baseline="0" dirty="0" err="1"/>
              <a:t>d’ORCID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Pour </a:t>
            </a:r>
            <a:r>
              <a:rPr lang="en-GB" dirty="0" err="1"/>
              <a:t>aller</a:t>
            </a:r>
            <a:r>
              <a:rPr lang="en-GB" dirty="0"/>
              <a:t> plus loin (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anglais</a:t>
            </a:r>
            <a:r>
              <a:rPr lang="en-GB" dirty="0"/>
              <a:t>) : https://support.orcid.org/knowledgebase/articles/115256-what-is-orcid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5FE4-3D82-4102-A0E0-8D91AFE1DB9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520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Vidéo</a:t>
            </a:r>
            <a:r>
              <a:rPr lang="en-GB" dirty="0"/>
              <a:t> : What is ORCID? (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anglais</a:t>
            </a:r>
            <a:r>
              <a:rPr lang="en-GB" dirty="0"/>
              <a:t>)  </a:t>
            </a:r>
            <a:r>
              <a:rPr lang="en-GB" sz="120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https://vimeo.com/97150912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Cliquez</a:t>
            </a:r>
            <a:r>
              <a:rPr lang="en-GB" baseline="0" dirty="0"/>
              <a:t> sur le lien pour </a:t>
            </a:r>
            <a:r>
              <a:rPr lang="en-GB" baseline="0" dirty="0" err="1"/>
              <a:t>ouvrir</a:t>
            </a:r>
            <a:r>
              <a:rPr lang="en-GB" baseline="0" dirty="0"/>
              <a:t> </a:t>
            </a:r>
            <a:r>
              <a:rPr lang="en-GB" baseline="0" dirty="0" err="1"/>
              <a:t>dans</a:t>
            </a:r>
            <a:r>
              <a:rPr lang="en-GB" baseline="0" dirty="0"/>
              <a:t> </a:t>
            </a:r>
            <a:r>
              <a:rPr lang="en-GB" baseline="0" dirty="0" err="1"/>
              <a:t>une</a:t>
            </a:r>
            <a:r>
              <a:rPr lang="en-GB" baseline="0" dirty="0"/>
              <a:t> nouvelle </a:t>
            </a:r>
            <a:r>
              <a:rPr lang="en-GB" baseline="0" dirty="0" err="1"/>
              <a:t>fenêtre</a:t>
            </a:r>
            <a:r>
              <a:rPr lang="en-GB" baseline="0" dirty="0"/>
              <a:t> et </a:t>
            </a:r>
            <a:r>
              <a:rPr lang="en-GB" baseline="0" dirty="0" err="1"/>
              <a:t>lancez</a:t>
            </a:r>
            <a:r>
              <a:rPr lang="en-GB" baseline="0" dirty="0"/>
              <a:t> la </a:t>
            </a:r>
            <a:r>
              <a:rPr lang="en-GB" baseline="0" dirty="0" err="1"/>
              <a:t>vidéo</a:t>
            </a:r>
            <a:r>
              <a:rPr lang="en-GB" dirty="0"/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5FE4-3D82-4102-A0E0-8D91AFE1DB9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050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Quiz – </a:t>
            </a:r>
            <a:r>
              <a:rPr lang="en-GB" dirty="0" err="1"/>
              <a:t>encouragez</a:t>
            </a:r>
            <a:r>
              <a:rPr lang="en-GB" dirty="0"/>
              <a:t> les </a:t>
            </a:r>
            <a:r>
              <a:rPr lang="en-GB" dirty="0" err="1"/>
              <a:t>échanges</a:t>
            </a:r>
            <a:r>
              <a:rPr lang="en-GB" dirty="0"/>
              <a:t> avec </a:t>
            </a:r>
            <a:r>
              <a:rPr lang="en-GB" dirty="0" err="1"/>
              <a:t>votre</a:t>
            </a:r>
            <a:r>
              <a:rPr lang="en-GB" dirty="0"/>
              <a:t> </a:t>
            </a:r>
            <a:r>
              <a:rPr lang="en-GB" dirty="0" err="1"/>
              <a:t>auditoire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Exemples</a:t>
            </a:r>
            <a:r>
              <a:rPr lang="en-GB" dirty="0"/>
              <a:t> de questions-</a:t>
            </a:r>
            <a:r>
              <a:rPr lang="en-GB" dirty="0" err="1"/>
              <a:t>réponses</a:t>
            </a:r>
            <a:r>
              <a:rPr lang="en-GB" baseline="0" dirty="0"/>
              <a:t> </a:t>
            </a:r>
            <a:r>
              <a:rPr lang="en-GB" baseline="0" dirty="0" err="1"/>
              <a:t>rapides</a:t>
            </a:r>
            <a:r>
              <a:rPr lang="en-GB" baseline="0" dirty="0"/>
              <a:t>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aseline="0" dirty="0"/>
              <a:t>Qui </a:t>
            </a:r>
            <a:r>
              <a:rPr lang="en-GB" baseline="0" dirty="0" err="1"/>
              <a:t>est</a:t>
            </a:r>
            <a:r>
              <a:rPr lang="en-GB" baseline="0" dirty="0"/>
              <a:t> </a:t>
            </a:r>
            <a:r>
              <a:rPr lang="en-GB" baseline="0" dirty="0" err="1"/>
              <a:t>propriétaire</a:t>
            </a:r>
            <a:r>
              <a:rPr lang="en-GB" baseline="0" dirty="0"/>
              <a:t> et qui </a:t>
            </a:r>
            <a:r>
              <a:rPr lang="en-GB" baseline="0" dirty="0" err="1"/>
              <a:t>contrôle</a:t>
            </a:r>
            <a:r>
              <a:rPr lang="en-GB" baseline="0" dirty="0"/>
              <a:t> </a:t>
            </a:r>
            <a:r>
              <a:rPr lang="en-GB" baseline="0" dirty="0" err="1"/>
              <a:t>votre</a:t>
            </a:r>
            <a:r>
              <a:rPr lang="en-GB" baseline="0" dirty="0"/>
              <a:t> ORCID </a:t>
            </a:r>
            <a:r>
              <a:rPr lang="en-GB" baseline="0" dirty="0" err="1"/>
              <a:t>iD</a:t>
            </a:r>
            <a:r>
              <a:rPr lang="en-GB" baseline="0" dirty="0"/>
              <a:t> ? </a:t>
            </a:r>
            <a:r>
              <a:rPr lang="en-GB" baseline="0" dirty="0" err="1"/>
              <a:t>Vous-même</a:t>
            </a:r>
            <a:r>
              <a:rPr lang="en-GB" baseline="0" dirty="0"/>
              <a:t>, </a:t>
            </a:r>
            <a:r>
              <a:rPr lang="en-GB" baseline="0" dirty="0" err="1"/>
              <a:t>c’est</a:t>
            </a:r>
            <a:r>
              <a:rPr lang="en-GB" baseline="0" dirty="0"/>
              <a:t> </a:t>
            </a:r>
            <a:r>
              <a:rPr lang="en-GB" baseline="0" dirty="0" err="1"/>
              <a:t>pourquoi</a:t>
            </a:r>
            <a:r>
              <a:rPr lang="en-GB" baseline="0" dirty="0"/>
              <a:t> </a:t>
            </a:r>
            <a:r>
              <a:rPr lang="en-GB" baseline="0" dirty="0" err="1"/>
              <a:t>vous</a:t>
            </a:r>
            <a:r>
              <a:rPr lang="en-GB" baseline="0" dirty="0"/>
              <a:t> </a:t>
            </a:r>
            <a:r>
              <a:rPr lang="en-GB" baseline="0" dirty="0" err="1"/>
              <a:t>devez</a:t>
            </a:r>
            <a:r>
              <a:rPr lang="en-GB" baseline="0" dirty="0"/>
              <a:t> </a:t>
            </a:r>
            <a:r>
              <a:rPr lang="en-GB" baseline="0" dirty="0" err="1"/>
              <a:t>vous</a:t>
            </a:r>
            <a:r>
              <a:rPr lang="en-GB" baseline="0" dirty="0"/>
              <a:t> </a:t>
            </a:r>
            <a:r>
              <a:rPr lang="en-GB" baseline="0" dirty="0" err="1"/>
              <a:t>inscrire</a:t>
            </a:r>
            <a:r>
              <a:rPr lang="en-GB" baseline="0" dirty="0"/>
              <a:t> </a:t>
            </a:r>
            <a:r>
              <a:rPr lang="en-GB" baseline="0" dirty="0" err="1"/>
              <a:t>vous-même</a:t>
            </a:r>
            <a:r>
              <a:rPr lang="en-GB" baseline="0" dirty="0"/>
              <a:t>, et </a:t>
            </a:r>
            <a:r>
              <a:rPr lang="en-GB" baseline="0" dirty="0" err="1"/>
              <a:t>vous</a:t>
            </a:r>
            <a:r>
              <a:rPr lang="en-GB" baseline="0" dirty="0"/>
              <a:t> connecter pour </a:t>
            </a:r>
            <a:r>
              <a:rPr lang="en-GB" baseline="0" dirty="0" err="1"/>
              <a:t>autoriser</a:t>
            </a:r>
            <a:r>
              <a:rPr lang="en-GB" baseline="0" dirty="0"/>
              <a:t> les modifications et accorder les permissions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aseline="0" dirty="0"/>
              <a:t>Qui </a:t>
            </a:r>
            <a:r>
              <a:rPr lang="en-GB" baseline="0" dirty="0" err="1"/>
              <a:t>contrôle</a:t>
            </a:r>
            <a:r>
              <a:rPr lang="en-GB" baseline="0" dirty="0"/>
              <a:t> </a:t>
            </a:r>
            <a:r>
              <a:rPr lang="en-GB" baseline="0" dirty="0" err="1"/>
              <a:t>vos</a:t>
            </a:r>
            <a:r>
              <a:rPr lang="en-GB" baseline="0" dirty="0"/>
              <a:t> </a:t>
            </a:r>
            <a:r>
              <a:rPr lang="en-GB" baseline="0" dirty="0" err="1"/>
              <a:t>paramètres</a:t>
            </a:r>
            <a:r>
              <a:rPr lang="en-GB" baseline="0" dirty="0"/>
              <a:t> de </a:t>
            </a:r>
            <a:r>
              <a:rPr lang="en-GB" baseline="0" dirty="0" err="1"/>
              <a:t>visibilité</a:t>
            </a:r>
            <a:r>
              <a:rPr lang="en-GB" baseline="0" dirty="0"/>
              <a:t>,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décidant</a:t>
            </a:r>
            <a:r>
              <a:rPr lang="en-GB" baseline="0" dirty="0"/>
              <a:t> </a:t>
            </a:r>
            <a:r>
              <a:rPr lang="en-GB" baseline="0" dirty="0" err="1"/>
              <a:t>quelles</a:t>
            </a:r>
            <a:r>
              <a:rPr lang="en-GB" baseline="0" dirty="0"/>
              <a:t> </a:t>
            </a:r>
            <a:r>
              <a:rPr lang="en-GB" baseline="0" dirty="0" err="1"/>
              <a:t>informations</a:t>
            </a:r>
            <a:r>
              <a:rPr lang="en-GB" baseline="0" dirty="0"/>
              <a:t> </a:t>
            </a:r>
            <a:r>
              <a:rPr lang="en-GB" baseline="0" dirty="0" err="1"/>
              <a:t>vous</a:t>
            </a:r>
            <a:r>
              <a:rPr lang="en-GB" baseline="0" dirty="0"/>
              <a:t> </a:t>
            </a:r>
            <a:r>
              <a:rPr lang="en-GB" baseline="0" dirty="0" err="1"/>
              <a:t>partagez</a:t>
            </a:r>
            <a:r>
              <a:rPr lang="en-GB" baseline="0" dirty="0"/>
              <a:t> avec tout le monde, et avec les tiers de </a:t>
            </a:r>
            <a:r>
              <a:rPr lang="en-GB" baseline="0" dirty="0" err="1"/>
              <a:t>confiance</a:t>
            </a:r>
            <a:r>
              <a:rPr lang="en-GB" baseline="0" dirty="0"/>
              <a:t> ? </a:t>
            </a:r>
            <a:r>
              <a:rPr lang="en-GB" baseline="0" dirty="0" err="1"/>
              <a:t>Vous-même</a:t>
            </a:r>
            <a:r>
              <a:rPr lang="en-GB" baseline="0" dirty="0"/>
              <a:t>, </a:t>
            </a:r>
            <a:r>
              <a:rPr lang="en-GB" baseline="0" dirty="0" err="1"/>
              <a:t>vous</a:t>
            </a:r>
            <a:r>
              <a:rPr lang="en-GB" baseline="0" dirty="0"/>
              <a:t> </a:t>
            </a:r>
            <a:r>
              <a:rPr lang="en-GB" baseline="0" dirty="0" err="1"/>
              <a:t>avez</a:t>
            </a:r>
            <a:r>
              <a:rPr lang="en-GB" baseline="0" dirty="0"/>
              <a:t> un </a:t>
            </a:r>
            <a:r>
              <a:rPr lang="en-GB" baseline="0" dirty="0" err="1"/>
              <a:t>contrôle</a:t>
            </a:r>
            <a:r>
              <a:rPr lang="en-GB" baseline="0" dirty="0"/>
              <a:t> fin sur </a:t>
            </a:r>
            <a:r>
              <a:rPr lang="en-GB" baseline="0" dirty="0" err="1"/>
              <a:t>quelle</a:t>
            </a:r>
            <a:r>
              <a:rPr lang="en-GB" baseline="0" dirty="0"/>
              <a:t> information </a:t>
            </a:r>
            <a:r>
              <a:rPr lang="en-GB" baseline="0" dirty="0" err="1"/>
              <a:t>est</a:t>
            </a:r>
            <a:r>
              <a:rPr lang="en-GB" baseline="0" dirty="0"/>
              <a:t> </a:t>
            </a:r>
            <a:r>
              <a:rPr lang="en-GB" baseline="0" dirty="0" err="1"/>
              <a:t>partagée</a:t>
            </a:r>
            <a:r>
              <a:rPr lang="en-GB" baseline="0" dirty="0"/>
              <a:t> avec qui. </a:t>
            </a:r>
            <a:r>
              <a:rPr lang="en-GB" baseline="0" dirty="0" err="1"/>
              <a:t>Personne</a:t>
            </a:r>
            <a:r>
              <a:rPr lang="en-GB" baseline="0" dirty="0"/>
              <a:t> ne </a:t>
            </a:r>
            <a:r>
              <a:rPr lang="en-GB" baseline="0" dirty="0" err="1"/>
              <a:t>peut</a:t>
            </a:r>
            <a:r>
              <a:rPr lang="en-GB" baseline="0" dirty="0"/>
              <a:t> modifier </a:t>
            </a:r>
            <a:r>
              <a:rPr lang="en-GB" baseline="0" dirty="0" err="1"/>
              <a:t>votre</a:t>
            </a:r>
            <a:r>
              <a:rPr lang="en-GB" baseline="0" dirty="0"/>
              <a:t> ORCID sans </a:t>
            </a:r>
            <a:r>
              <a:rPr lang="en-GB" baseline="0" dirty="0" err="1"/>
              <a:t>votre</a:t>
            </a:r>
            <a:r>
              <a:rPr lang="en-GB" baseline="0" dirty="0"/>
              <a:t> permission.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aseline="0" dirty="0"/>
              <a:t>Avec </a:t>
            </a:r>
            <a:r>
              <a:rPr lang="en-GB" baseline="0" dirty="0" err="1"/>
              <a:t>combien</a:t>
            </a:r>
            <a:r>
              <a:rPr lang="en-GB" baseline="0" dirty="0"/>
              <a:t> de </a:t>
            </a:r>
            <a:r>
              <a:rPr lang="en-GB" baseline="0" dirty="0" err="1"/>
              <a:t>systèmes</a:t>
            </a:r>
            <a:r>
              <a:rPr lang="en-GB" baseline="0" dirty="0"/>
              <a:t> </a:t>
            </a:r>
            <a:r>
              <a:rPr lang="en-GB" baseline="0" dirty="0" err="1"/>
              <a:t>différents</a:t>
            </a:r>
            <a:r>
              <a:rPr lang="en-GB" baseline="0" dirty="0"/>
              <a:t> ORCID </a:t>
            </a:r>
            <a:r>
              <a:rPr lang="en-GB" baseline="0" dirty="0" err="1"/>
              <a:t>est-il</a:t>
            </a:r>
            <a:r>
              <a:rPr lang="en-GB" baseline="0" dirty="0"/>
              <a:t> </a:t>
            </a:r>
            <a:r>
              <a:rPr lang="en-GB" baseline="0" dirty="0" err="1"/>
              <a:t>interopérable</a:t>
            </a:r>
            <a:r>
              <a:rPr lang="en-GB" baseline="0" dirty="0"/>
              <a:t> ? Beaucoup. ORCID </a:t>
            </a:r>
            <a:r>
              <a:rPr lang="en-GB" baseline="0" dirty="0" err="1"/>
              <a:t>n’est</a:t>
            </a:r>
            <a:r>
              <a:rPr lang="en-GB" baseline="0" dirty="0"/>
              <a:t> pas un </a:t>
            </a:r>
            <a:r>
              <a:rPr lang="en-GB" baseline="0" dirty="0" err="1"/>
              <a:t>système</a:t>
            </a:r>
            <a:r>
              <a:rPr lang="en-GB" baseline="0" dirty="0"/>
              <a:t> </a:t>
            </a:r>
            <a:r>
              <a:rPr lang="en-GB" baseline="0" dirty="0" err="1"/>
              <a:t>propriétaire</a:t>
            </a:r>
            <a:r>
              <a:rPr lang="en-GB" baseline="0" dirty="0"/>
              <a:t>, </a:t>
            </a:r>
            <a:r>
              <a:rPr lang="en-GB" baseline="0" dirty="0" err="1"/>
              <a:t>il</a:t>
            </a:r>
            <a:r>
              <a:rPr lang="en-GB" baseline="0" dirty="0"/>
              <a:t> </a:t>
            </a:r>
            <a:r>
              <a:rPr lang="en-GB" baseline="0" dirty="0" err="1"/>
              <a:t>est</a:t>
            </a:r>
            <a:r>
              <a:rPr lang="en-GB" baseline="0" dirty="0"/>
              <a:t> </a:t>
            </a:r>
            <a:r>
              <a:rPr lang="en-GB" baseline="0" dirty="0" err="1"/>
              <a:t>intéropérable</a:t>
            </a:r>
            <a:r>
              <a:rPr lang="en-GB" baseline="0" dirty="0"/>
              <a:t> avec de </a:t>
            </a:r>
            <a:r>
              <a:rPr lang="en-GB" baseline="0" dirty="0" err="1"/>
              <a:t>nombreux</a:t>
            </a:r>
            <a:r>
              <a:rPr lang="en-GB" baseline="0" dirty="0"/>
              <a:t> </a:t>
            </a:r>
            <a:r>
              <a:rPr lang="en-GB" baseline="0" dirty="0" err="1"/>
              <a:t>systèmes</a:t>
            </a:r>
            <a:r>
              <a:rPr lang="en-GB" baseline="0" dirty="0"/>
              <a:t> </a:t>
            </a:r>
            <a:r>
              <a:rPr lang="en-GB" baseline="0" dirty="0" err="1"/>
              <a:t>d’information</a:t>
            </a:r>
            <a:r>
              <a:rPr lang="en-GB" baseline="0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baseline="0" dirty="0"/>
              <a:t>Est-</a:t>
            </a:r>
            <a:r>
              <a:rPr lang="en-GB" baseline="0" dirty="0" err="1"/>
              <a:t>ce</a:t>
            </a:r>
            <a:r>
              <a:rPr lang="en-GB" baseline="0" dirty="0"/>
              <a:t> </a:t>
            </a:r>
            <a:r>
              <a:rPr lang="en-GB" baseline="0" dirty="0" err="1"/>
              <a:t>qu’ORCID</a:t>
            </a:r>
            <a:r>
              <a:rPr lang="en-GB" baseline="0" dirty="0"/>
              <a:t> </a:t>
            </a:r>
            <a:r>
              <a:rPr lang="en-GB" baseline="0" dirty="0" err="1"/>
              <a:t>est</a:t>
            </a:r>
            <a:r>
              <a:rPr lang="en-GB" baseline="0" dirty="0"/>
              <a:t> </a:t>
            </a:r>
            <a:r>
              <a:rPr lang="en-GB" baseline="0" dirty="0" err="1"/>
              <a:t>spécifique</a:t>
            </a:r>
            <a:r>
              <a:rPr lang="en-GB" baseline="0" dirty="0"/>
              <a:t> à un pays, </a:t>
            </a:r>
            <a:r>
              <a:rPr lang="en-GB" baseline="0" dirty="0" err="1"/>
              <a:t>une</a:t>
            </a:r>
            <a:r>
              <a:rPr lang="en-GB" baseline="0" dirty="0"/>
              <a:t> langue </a:t>
            </a:r>
            <a:r>
              <a:rPr lang="en-GB" baseline="0" dirty="0" err="1"/>
              <a:t>ou</a:t>
            </a:r>
            <a:r>
              <a:rPr lang="en-GB" baseline="0" dirty="0"/>
              <a:t> </a:t>
            </a:r>
            <a:r>
              <a:rPr lang="en-GB" baseline="0" dirty="0" err="1"/>
              <a:t>une</a:t>
            </a:r>
            <a:r>
              <a:rPr lang="en-GB" baseline="0" dirty="0"/>
              <a:t> discipline ? Non, ORCID </a:t>
            </a:r>
            <a:r>
              <a:rPr lang="en-GB" baseline="0" dirty="0" err="1"/>
              <a:t>est</a:t>
            </a:r>
            <a:r>
              <a:rPr lang="en-GB" baseline="0" dirty="0"/>
              <a:t> global et </a:t>
            </a:r>
            <a:r>
              <a:rPr lang="en-GB" baseline="0" dirty="0" err="1"/>
              <a:t>votre</a:t>
            </a:r>
            <a:r>
              <a:rPr lang="en-GB" baseline="0" dirty="0"/>
              <a:t> </a:t>
            </a:r>
            <a:r>
              <a:rPr lang="en-GB" baseline="0" dirty="0" err="1"/>
              <a:t>iD</a:t>
            </a:r>
            <a:r>
              <a:rPr lang="en-GB" baseline="0" dirty="0"/>
              <a:t> </a:t>
            </a:r>
            <a:r>
              <a:rPr lang="en-GB" baseline="0" dirty="0" err="1"/>
              <a:t>reste</a:t>
            </a:r>
            <a:r>
              <a:rPr lang="en-GB" baseline="0" dirty="0"/>
              <a:t> le </a:t>
            </a:r>
            <a:r>
              <a:rPr lang="en-GB" baseline="0" dirty="0" err="1"/>
              <a:t>vôtre</a:t>
            </a:r>
            <a:r>
              <a:rPr lang="en-GB" baseline="0" dirty="0"/>
              <a:t> pour </a:t>
            </a:r>
            <a:r>
              <a:rPr lang="en-GB" baseline="0" dirty="0" err="1"/>
              <a:t>toute</a:t>
            </a:r>
            <a:r>
              <a:rPr lang="en-GB" baseline="0" dirty="0"/>
              <a:t> </a:t>
            </a:r>
            <a:r>
              <a:rPr lang="en-GB" baseline="0" dirty="0" err="1"/>
              <a:t>votre</a:t>
            </a:r>
            <a:r>
              <a:rPr lang="en-GB" baseline="0" dirty="0"/>
              <a:t> </a:t>
            </a:r>
            <a:r>
              <a:rPr lang="en-GB" baseline="0" dirty="0" err="1"/>
              <a:t>carrière</a:t>
            </a:r>
            <a:r>
              <a:rPr lang="en-GB" baseline="0" dirty="0"/>
              <a:t>, </a:t>
            </a:r>
            <a:r>
              <a:rPr lang="en-GB" baseline="0" dirty="0" err="1"/>
              <a:t>peu</a:t>
            </a:r>
            <a:r>
              <a:rPr lang="en-GB" baseline="0" dirty="0"/>
              <a:t> </a:t>
            </a:r>
            <a:r>
              <a:rPr lang="en-GB" baseline="0" dirty="0" err="1"/>
              <a:t>importe</a:t>
            </a:r>
            <a:r>
              <a:rPr lang="en-GB" baseline="0" dirty="0"/>
              <a:t> </a:t>
            </a:r>
            <a:r>
              <a:rPr lang="en-GB" baseline="0" dirty="0" err="1"/>
              <a:t>où</a:t>
            </a:r>
            <a:r>
              <a:rPr lang="en-GB" baseline="0" dirty="0"/>
              <a:t> et </a:t>
            </a:r>
            <a:r>
              <a:rPr lang="en-GB" baseline="0" dirty="0" err="1"/>
              <a:t>dans</a:t>
            </a:r>
            <a:r>
              <a:rPr lang="en-GB" baseline="0" dirty="0"/>
              <a:t> </a:t>
            </a:r>
            <a:r>
              <a:rPr lang="en-GB" baseline="0" dirty="0" err="1"/>
              <a:t>quelle</a:t>
            </a:r>
            <a:r>
              <a:rPr lang="en-GB" baseline="0" dirty="0"/>
              <a:t> discipline </a:t>
            </a:r>
            <a:r>
              <a:rPr lang="en-GB" baseline="0" dirty="0" err="1"/>
              <a:t>vous</a:t>
            </a:r>
            <a:r>
              <a:rPr lang="en-GB" baseline="0" dirty="0"/>
              <a:t> </a:t>
            </a:r>
            <a:r>
              <a:rPr lang="en-GB" baseline="0" dirty="0" err="1"/>
              <a:t>travaillez</a:t>
            </a:r>
            <a:r>
              <a:rPr lang="en-GB" baseline="0" dirty="0"/>
              <a:t>.</a:t>
            </a:r>
            <a:endParaRPr lang="en-GB" dirty="0"/>
          </a:p>
          <a:p>
            <a:pPr lvl="0" fontAlgn="base"/>
            <a:endParaRPr lang="en-GB" baseline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/>
              <a:t>Dites</a:t>
            </a:r>
            <a:r>
              <a:rPr lang="en-GB" baseline="0" dirty="0"/>
              <a:t> aux </a:t>
            </a:r>
            <a:r>
              <a:rPr lang="en-GB" baseline="0" dirty="0" err="1"/>
              <a:t>chercheurs</a:t>
            </a:r>
            <a:r>
              <a:rPr lang="en-GB" baseline="0" dirty="0"/>
              <a:t> que nous </a:t>
            </a:r>
            <a:r>
              <a:rPr lang="en-GB" baseline="0" dirty="0" err="1"/>
              <a:t>vous</a:t>
            </a:r>
            <a:r>
              <a:rPr lang="en-GB" baseline="0" dirty="0"/>
              <a:t> </a:t>
            </a:r>
            <a:r>
              <a:rPr lang="en-GB" baseline="0" dirty="0" err="1"/>
              <a:t>autorisons</a:t>
            </a:r>
            <a:r>
              <a:rPr lang="en-GB" baseline="0" dirty="0"/>
              <a:t> et </a:t>
            </a:r>
            <a:r>
              <a:rPr lang="en-GB" baseline="0" dirty="0" err="1"/>
              <a:t>même</a:t>
            </a:r>
            <a:r>
              <a:rPr lang="en-GB" baseline="0" dirty="0"/>
              <a:t> </a:t>
            </a:r>
            <a:r>
              <a:rPr lang="en-GB" baseline="0" dirty="0" err="1"/>
              <a:t>encourageons</a:t>
            </a:r>
            <a:r>
              <a:rPr lang="en-GB" baseline="0" dirty="0"/>
              <a:t> à </a:t>
            </a:r>
            <a:r>
              <a:rPr lang="en-GB" baseline="0" dirty="0" err="1"/>
              <a:t>relier</a:t>
            </a:r>
            <a:r>
              <a:rPr lang="en-GB" baseline="0" dirty="0"/>
              <a:t> </a:t>
            </a:r>
            <a:r>
              <a:rPr lang="en-GB" baseline="0" dirty="0" err="1"/>
              <a:t>votre</a:t>
            </a:r>
            <a:r>
              <a:rPr lang="en-GB" baseline="0" dirty="0"/>
              <a:t> ORCID </a:t>
            </a:r>
            <a:r>
              <a:rPr lang="en-GB" baseline="0" dirty="0" err="1"/>
              <a:t>iD</a:t>
            </a:r>
            <a:r>
              <a:rPr lang="en-GB" baseline="0" dirty="0"/>
              <a:t> à </a:t>
            </a:r>
            <a:r>
              <a:rPr lang="en-GB" baseline="0" dirty="0" err="1"/>
              <a:t>d’autres</a:t>
            </a:r>
            <a:r>
              <a:rPr lang="en-GB" baseline="0" dirty="0"/>
              <a:t> </a:t>
            </a:r>
            <a:r>
              <a:rPr lang="en-GB" baseline="0" dirty="0" err="1"/>
              <a:t>identifiants</a:t>
            </a:r>
            <a:r>
              <a:rPr lang="en-GB" baseline="0" dirty="0"/>
              <a:t>. Par </a:t>
            </a:r>
            <a:r>
              <a:rPr lang="en-GB" baseline="0" dirty="0" err="1"/>
              <a:t>eexemple</a:t>
            </a:r>
            <a:r>
              <a:rPr lang="en-GB" baseline="0" dirty="0"/>
              <a:t>, </a:t>
            </a:r>
            <a:r>
              <a:rPr lang="en-GB" baseline="0" dirty="0" err="1"/>
              <a:t>vous</a:t>
            </a:r>
            <a:r>
              <a:rPr lang="en-GB" baseline="0" dirty="0"/>
              <a:t> </a:t>
            </a:r>
            <a:r>
              <a:rPr lang="en-GB" baseline="0" dirty="0" err="1"/>
              <a:t>pouvez</a:t>
            </a:r>
            <a:r>
              <a:rPr lang="en-GB" baseline="0" dirty="0"/>
              <a:t> </a:t>
            </a:r>
            <a:r>
              <a:rPr lang="en-GB" baseline="0" dirty="0" err="1"/>
              <a:t>lier</a:t>
            </a:r>
            <a:r>
              <a:rPr lang="en-GB" baseline="0" dirty="0"/>
              <a:t> </a:t>
            </a:r>
            <a:r>
              <a:rPr lang="en-GB" baseline="0" dirty="0" err="1"/>
              <a:t>votre</a:t>
            </a:r>
            <a:r>
              <a:rPr lang="en-GB" baseline="0" dirty="0"/>
              <a:t> </a:t>
            </a:r>
            <a:r>
              <a:rPr lang="en-GB" baseline="0" dirty="0" err="1"/>
              <a:t>iD</a:t>
            </a:r>
            <a:r>
              <a:rPr lang="en-GB" baseline="0" dirty="0"/>
              <a:t> à </a:t>
            </a:r>
            <a:r>
              <a:rPr lang="en-GB" baseline="0" dirty="0" err="1"/>
              <a:t>votre</a:t>
            </a:r>
            <a:r>
              <a:rPr lang="en-GB" baseline="0" dirty="0"/>
              <a:t> Scopus Author ID, </a:t>
            </a:r>
            <a:r>
              <a:rPr lang="en-GB" baseline="0" dirty="0" err="1"/>
              <a:t>votre</a:t>
            </a:r>
            <a:r>
              <a:rPr lang="en-GB" baseline="0" dirty="0"/>
              <a:t> </a:t>
            </a:r>
            <a:r>
              <a:rPr lang="en-GB" baseline="0" dirty="0" err="1"/>
              <a:t>ResearcherID</a:t>
            </a:r>
            <a:r>
              <a:rPr lang="en-GB" baseline="0" dirty="0"/>
              <a:t> </a:t>
            </a:r>
            <a:r>
              <a:rPr lang="en-GB" baseline="0" dirty="0" err="1"/>
              <a:t>ou</a:t>
            </a:r>
            <a:r>
              <a:rPr lang="en-GB" baseline="0" dirty="0"/>
              <a:t> </a:t>
            </a:r>
            <a:r>
              <a:rPr lang="en-GB" baseline="0" dirty="0" err="1"/>
              <a:t>votre</a:t>
            </a:r>
            <a:r>
              <a:rPr lang="en-GB" baseline="0" dirty="0"/>
              <a:t> ISNI. Pour </a:t>
            </a:r>
            <a:r>
              <a:rPr lang="en-GB" baseline="0" dirty="0" err="1"/>
              <a:t>en</a:t>
            </a:r>
            <a:r>
              <a:rPr lang="en-GB" baseline="0" dirty="0"/>
              <a:t> savoir plus sur </a:t>
            </a:r>
            <a:r>
              <a:rPr lang="en-GB" baseline="0" dirty="0" err="1"/>
              <a:t>l’ajout</a:t>
            </a:r>
            <a:r>
              <a:rPr lang="en-GB" baseline="0" dirty="0"/>
              <a:t> </a:t>
            </a:r>
            <a:r>
              <a:rPr lang="en-GB" baseline="0" dirty="0" err="1"/>
              <a:t>d’identifiants</a:t>
            </a:r>
            <a:r>
              <a:rPr lang="en-GB" baseline="0" dirty="0"/>
              <a:t> </a:t>
            </a:r>
            <a:r>
              <a:rPr lang="en-GB" baseline="0" dirty="0" err="1"/>
              <a:t>supplémentaires</a:t>
            </a:r>
            <a:r>
              <a:rPr lang="en-GB" baseline="0" dirty="0"/>
              <a:t> à </a:t>
            </a:r>
            <a:r>
              <a:rPr lang="en-GB" baseline="0" dirty="0" err="1"/>
              <a:t>votre</a:t>
            </a:r>
            <a:r>
              <a:rPr lang="en-GB" baseline="0" dirty="0"/>
              <a:t> ORCID : https://support.orcid.org/knowledgebase/articles/1807516-other-identifiers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Plus </a:t>
            </a:r>
            <a:r>
              <a:rPr lang="en-GB" baseline="0" dirty="0" err="1"/>
              <a:t>d’information</a:t>
            </a:r>
            <a:r>
              <a:rPr lang="en-GB" baseline="0" dirty="0"/>
              <a:t> : </a:t>
            </a:r>
            <a:r>
              <a:rPr lang="en-GB" b="1" dirty="0"/>
              <a:t>How is ORCID different from other researcher identifiers?</a:t>
            </a:r>
            <a:r>
              <a:rPr lang="en-GB" b="1" baseline="0" dirty="0"/>
              <a:t> </a:t>
            </a:r>
            <a:r>
              <a:rPr lang="en-GB" baseline="0" dirty="0"/>
              <a:t>https://support.orcid.org/knowledgebase/articles/907197-how-is-orcid-different-from-other-researcher-ident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5FE4-3D82-4102-A0E0-8D91AFE1DB9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751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Montrez</a:t>
            </a:r>
            <a:r>
              <a:rPr lang="en-GB" baseline="0" dirty="0"/>
              <a:t> les </a:t>
            </a:r>
            <a:r>
              <a:rPr lang="en-GB" baseline="0" dirty="0" err="1"/>
              <a:t>avantages</a:t>
            </a:r>
            <a:r>
              <a:rPr lang="en-GB" baseline="0" dirty="0"/>
              <a:t> </a:t>
            </a:r>
            <a:r>
              <a:rPr lang="en-GB" baseline="0" dirty="0" err="1"/>
              <a:t>d’ORCID</a:t>
            </a:r>
            <a:r>
              <a:rPr lang="en-GB" baseline="0" dirty="0"/>
              <a:t> à </a:t>
            </a:r>
            <a:r>
              <a:rPr lang="en-GB" baseline="0" dirty="0" err="1"/>
              <a:t>votre</a:t>
            </a:r>
            <a:r>
              <a:rPr lang="en-GB" baseline="0" dirty="0"/>
              <a:t> </a:t>
            </a:r>
            <a:r>
              <a:rPr lang="en-GB" baseline="0" dirty="0" err="1"/>
              <a:t>auditoire</a:t>
            </a:r>
            <a:r>
              <a:rPr lang="en-GB" baseline="0" dirty="0"/>
              <a:t> :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171450" lvl="0" indent="-171450" fontAlgn="base">
              <a:buFontTx/>
              <a:buChar char="-"/>
            </a:pP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distingue</a:t>
            </a:r>
            <a:r>
              <a:rPr lang="en-GB" dirty="0"/>
              <a:t> et </a:t>
            </a:r>
            <a:r>
              <a:rPr lang="en-GB" dirty="0" err="1"/>
              <a:t>garantit</a:t>
            </a:r>
            <a:r>
              <a:rPr lang="en-GB" dirty="0"/>
              <a:t> que </a:t>
            </a:r>
            <a:r>
              <a:rPr lang="en-GB" dirty="0" err="1"/>
              <a:t>vos</a:t>
            </a:r>
            <a:r>
              <a:rPr lang="en-GB" dirty="0"/>
              <a:t> </a:t>
            </a:r>
            <a:r>
              <a:rPr lang="en-GB" dirty="0" err="1"/>
              <a:t>résultats</a:t>
            </a:r>
            <a:r>
              <a:rPr lang="en-GB" dirty="0"/>
              <a:t> et </a:t>
            </a:r>
            <a:r>
              <a:rPr lang="en-GB" dirty="0" err="1"/>
              <a:t>activités</a:t>
            </a:r>
            <a:r>
              <a:rPr lang="en-GB" dirty="0"/>
              <a:t> de </a:t>
            </a:r>
            <a:r>
              <a:rPr lang="en-GB" dirty="0" err="1"/>
              <a:t>recherche</a:t>
            </a:r>
            <a:r>
              <a:rPr lang="en-GB" dirty="0"/>
              <a:t>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correctement</a:t>
            </a:r>
            <a:r>
              <a:rPr lang="en-GB" dirty="0"/>
              <a:t> </a:t>
            </a:r>
            <a:r>
              <a:rPr lang="en-GB" dirty="0" err="1"/>
              <a:t>attribués</a:t>
            </a:r>
            <a:endParaRPr lang="en-GB" dirty="0"/>
          </a:p>
          <a:p>
            <a:pPr marL="171450" lvl="0" indent="-171450" fontAlgn="base">
              <a:buFontTx/>
              <a:buChar char="-"/>
            </a:pP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relie</a:t>
            </a:r>
            <a:r>
              <a:rPr lang="en-GB" dirty="0"/>
              <a:t> de </a:t>
            </a:r>
            <a:r>
              <a:rPr lang="en-GB" dirty="0" err="1"/>
              <a:t>manière</a:t>
            </a:r>
            <a:r>
              <a:rPr lang="en-GB" dirty="0"/>
              <a:t> simple et </a:t>
            </a:r>
            <a:r>
              <a:rPr lang="en-GB" dirty="0" err="1"/>
              <a:t>fiable</a:t>
            </a:r>
            <a:r>
              <a:rPr lang="en-GB" dirty="0"/>
              <a:t> à </a:t>
            </a:r>
            <a:r>
              <a:rPr lang="en-GB" dirty="0" err="1"/>
              <a:t>vos</a:t>
            </a:r>
            <a:r>
              <a:rPr lang="en-GB" dirty="0"/>
              <a:t> </a:t>
            </a:r>
            <a:r>
              <a:rPr lang="en-GB" dirty="0" err="1"/>
              <a:t>collaborateurs</a:t>
            </a:r>
            <a:r>
              <a:rPr lang="en-GB" dirty="0"/>
              <a:t> et affiliations</a:t>
            </a:r>
          </a:p>
          <a:p>
            <a:pPr marL="171450" lvl="0" indent="-171450" fontAlgn="base">
              <a:buFontTx/>
              <a:buChar char="-"/>
            </a:pPr>
            <a:r>
              <a:rPr lang="en-GB" dirty="0" err="1"/>
              <a:t>Facilite</a:t>
            </a:r>
            <a:r>
              <a:rPr lang="en-GB" dirty="0"/>
              <a:t> le </a:t>
            </a:r>
            <a:r>
              <a:rPr lang="en-GB" dirty="0" err="1"/>
              <a:t>remplissage</a:t>
            </a:r>
            <a:r>
              <a:rPr lang="en-GB" dirty="0"/>
              <a:t> de </a:t>
            </a:r>
            <a:r>
              <a:rPr lang="en-GB" dirty="0" err="1"/>
              <a:t>formulaires</a:t>
            </a:r>
            <a:r>
              <a:rPr lang="en-GB" dirty="0"/>
              <a:t> (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entrez</a:t>
            </a:r>
            <a:r>
              <a:rPr lang="en-GB" dirty="0"/>
              <a:t> les </a:t>
            </a:r>
            <a:r>
              <a:rPr lang="en-GB" dirty="0" err="1"/>
              <a:t>informations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fois</a:t>
            </a:r>
            <a:r>
              <a:rPr lang="en-GB" dirty="0"/>
              <a:t>, </a:t>
            </a:r>
            <a:r>
              <a:rPr lang="en-GB" dirty="0" err="1"/>
              <a:t>puis</a:t>
            </a:r>
            <a:r>
              <a:rPr lang="en-GB" dirty="0"/>
              <a:t> 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pouvez</a:t>
            </a:r>
            <a:r>
              <a:rPr lang="en-GB" dirty="0"/>
              <a:t> les </a:t>
            </a:r>
            <a:r>
              <a:rPr lang="en-GB" dirty="0" err="1"/>
              <a:t>réutiliser</a:t>
            </a:r>
            <a:r>
              <a:rPr lang="en-GB" dirty="0"/>
              <a:t> </a:t>
            </a:r>
            <a:r>
              <a:rPr lang="en-GB" dirty="0" err="1"/>
              <a:t>souvent</a:t>
            </a:r>
            <a:r>
              <a:rPr lang="en-GB" dirty="0"/>
              <a:t>)</a:t>
            </a:r>
          </a:p>
          <a:p>
            <a:pPr marL="171450" lvl="0" indent="-171450" fontAlgn="base">
              <a:buFontTx/>
              <a:buChar char="-"/>
            </a:pPr>
            <a:r>
              <a:rPr lang="en-GB" dirty="0" err="1"/>
              <a:t>Vous</a:t>
            </a:r>
            <a:r>
              <a:rPr lang="en-GB" dirty="0"/>
              <a:t> rend plus identifiable et plus </a:t>
            </a:r>
            <a:r>
              <a:rPr lang="en-GB" dirty="0" err="1"/>
              <a:t>trouvable</a:t>
            </a:r>
            <a:r>
              <a:rPr lang="en-GB" dirty="0"/>
              <a:t>, </a:t>
            </a:r>
            <a:r>
              <a:rPr lang="en-GB" dirty="0" err="1"/>
              <a:t>vous</a:t>
            </a:r>
            <a:r>
              <a:rPr lang="en-GB" dirty="0"/>
              <a:t> et </a:t>
            </a:r>
            <a:r>
              <a:rPr lang="en-GB" dirty="0" err="1"/>
              <a:t>vos</a:t>
            </a:r>
            <a:r>
              <a:rPr lang="en-GB" dirty="0"/>
              <a:t> </a:t>
            </a:r>
            <a:r>
              <a:rPr lang="en-GB" dirty="0" err="1"/>
              <a:t>résultats</a:t>
            </a:r>
            <a:r>
              <a:rPr lang="en-GB" dirty="0"/>
              <a:t> de </a:t>
            </a:r>
            <a:r>
              <a:rPr lang="en-GB" dirty="0" err="1"/>
              <a:t>recherche</a:t>
            </a:r>
            <a:r>
              <a:rPr lang="en-GB" dirty="0"/>
              <a:t> </a:t>
            </a:r>
          </a:p>
          <a:p>
            <a:pPr marL="171450" lvl="0" indent="-171450" fontAlgn="base">
              <a:buFontTx/>
              <a:buChar char="-"/>
            </a:pP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intéropérable</a:t>
            </a:r>
            <a:r>
              <a:rPr lang="en-GB" dirty="0"/>
              <a:t> (</a:t>
            </a:r>
            <a:r>
              <a:rPr lang="en-GB" dirty="0" err="1"/>
              <a:t>fonctionne</a:t>
            </a:r>
            <a:r>
              <a:rPr lang="en-GB" dirty="0"/>
              <a:t> pour de </a:t>
            </a:r>
            <a:r>
              <a:rPr lang="en-GB" dirty="0" err="1"/>
              <a:t>très</a:t>
            </a:r>
            <a:r>
              <a:rPr lang="en-GB" dirty="0"/>
              <a:t> </a:t>
            </a:r>
            <a:r>
              <a:rPr lang="en-GB" dirty="0" err="1"/>
              <a:t>nombreux</a:t>
            </a:r>
            <a:r>
              <a:rPr lang="en-GB" dirty="0"/>
              <a:t> </a:t>
            </a:r>
            <a:r>
              <a:rPr lang="en-GB" dirty="0" err="1"/>
              <a:t>organismes</a:t>
            </a:r>
            <a:r>
              <a:rPr lang="en-GB" dirty="0"/>
              <a:t>,</a:t>
            </a:r>
            <a:r>
              <a:rPr lang="en-GB" baseline="0" dirty="0"/>
              <a:t> institutions, </a:t>
            </a:r>
            <a:r>
              <a:rPr lang="en-GB" baseline="0" dirty="0" err="1"/>
              <a:t>financeurs</a:t>
            </a:r>
            <a:r>
              <a:rPr lang="en-GB" baseline="0" dirty="0"/>
              <a:t>, </a:t>
            </a:r>
            <a:r>
              <a:rPr lang="en-GB" baseline="0" dirty="0" err="1"/>
              <a:t>éditeurs</a:t>
            </a:r>
            <a:r>
              <a:rPr lang="en-GB" baseline="0" dirty="0"/>
              <a:t>)</a:t>
            </a:r>
            <a:endParaRPr lang="en-GB" dirty="0"/>
          </a:p>
          <a:p>
            <a:pPr marL="171450" lvl="0" indent="-171450" fontAlgn="base">
              <a:buFontTx/>
              <a:buChar char="-"/>
            </a:pP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pérenne</a:t>
            </a:r>
            <a:r>
              <a:rPr lang="en-GB" dirty="0"/>
              <a:t> (</a:t>
            </a:r>
            <a:r>
              <a:rPr lang="en-GB" dirty="0" err="1"/>
              <a:t>persistant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5FE4-3D82-4102-A0E0-8D91AFE1DB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064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Demandez</a:t>
            </a:r>
            <a:r>
              <a:rPr lang="en-GB" dirty="0"/>
              <a:t> à </a:t>
            </a:r>
            <a:r>
              <a:rPr lang="en-GB" dirty="0" err="1"/>
              <a:t>votre</a:t>
            </a:r>
            <a:r>
              <a:rPr lang="en-GB" dirty="0"/>
              <a:t> </a:t>
            </a:r>
            <a:r>
              <a:rPr lang="en-GB" dirty="0" err="1"/>
              <a:t>auditoire</a:t>
            </a:r>
            <a:r>
              <a:rPr lang="en-GB" dirty="0"/>
              <a:t> </a:t>
            </a:r>
            <a:r>
              <a:rPr lang="en-GB" dirty="0" err="1"/>
              <a:t>l’utilité</a:t>
            </a:r>
            <a:r>
              <a:rPr lang="en-GB" baseline="0" dirty="0"/>
              <a:t> du lien ORCID </a:t>
            </a:r>
            <a:r>
              <a:rPr lang="en-GB" baseline="0" dirty="0" err="1"/>
              <a:t>iD</a:t>
            </a:r>
            <a:r>
              <a:rPr lang="en-GB" baseline="0" dirty="0"/>
              <a:t> à </a:t>
            </a:r>
            <a:r>
              <a:rPr lang="en-GB" baseline="0" dirty="0" err="1"/>
              <a:t>côté</a:t>
            </a:r>
            <a:r>
              <a:rPr lang="en-GB" baseline="0" dirty="0"/>
              <a:t> du nom </a:t>
            </a:r>
            <a:r>
              <a:rPr lang="en-GB" baseline="0" dirty="0" err="1"/>
              <a:t>d’auteur</a:t>
            </a:r>
            <a:r>
              <a:rPr lang="en-GB" baseline="0" dirty="0"/>
              <a:t> : </a:t>
            </a:r>
            <a:r>
              <a:rPr lang="en-GB" baseline="0" dirty="0" err="1"/>
              <a:t>il</a:t>
            </a:r>
            <a:r>
              <a:rPr lang="en-GB" baseline="0" dirty="0"/>
              <a:t> </a:t>
            </a:r>
            <a:r>
              <a:rPr lang="en-GB" baseline="0" dirty="0" err="1"/>
              <a:t>permet</a:t>
            </a:r>
            <a:r>
              <a:rPr lang="en-GB" baseline="0" dirty="0"/>
              <a:t> au </a:t>
            </a:r>
            <a:r>
              <a:rPr lang="en-GB" baseline="0" dirty="0" err="1"/>
              <a:t>lecteur</a:t>
            </a:r>
            <a:r>
              <a:rPr lang="en-GB" baseline="0" dirty="0"/>
              <a:t> de </a:t>
            </a:r>
            <a:r>
              <a:rPr lang="en-GB" baseline="0" dirty="0" err="1"/>
              <a:t>voir</a:t>
            </a:r>
            <a:r>
              <a:rPr lang="en-GB" baseline="0" dirty="0"/>
              <a:t> </a:t>
            </a:r>
            <a:r>
              <a:rPr lang="en-GB" baseline="0" dirty="0" err="1"/>
              <a:t>l’ORCID</a:t>
            </a:r>
            <a:r>
              <a:rPr lang="en-GB" baseline="0" dirty="0"/>
              <a:t> de </a:t>
            </a:r>
            <a:r>
              <a:rPr lang="en-GB" baseline="0" dirty="0" err="1"/>
              <a:t>l’auteur</a:t>
            </a:r>
            <a:r>
              <a:rPr lang="en-GB" baseline="0" dirty="0"/>
              <a:t> et </a:t>
            </a:r>
            <a:r>
              <a:rPr lang="en-GB" baseline="0" dirty="0" err="1"/>
              <a:t>toute</a:t>
            </a:r>
            <a:r>
              <a:rPr lang="en-GB" baseline="0" dirty="0"/>
              <a:t> </a:t>
            </a:r>
            <a:r>
              <a:rPr lang="en-GB" baseline="0" dirty="0" err="1"/>
              <a:t>l’information</a:t>
            </a:r>
            <a:r>
              <a:rPr lang="en-GB" baseline="0" dirty="0"/>
              <a:t> </a:t>
            </a:r>
            <a:r>
              <a:rPr lang="en-GB" baseline="0" dirty="0" err="1"/>
              <a:t>publique</a:t>
            </a:r>
            <a:r>
              <a:rPr lang="en-GB" baseline="0" dirty="0"/>
              <a:t> qui y </a:t>
            </a:r>
            <a:r>
              <a:rPr lang="en-GB" baseline="0" dirty="0" err="1"/>
              <a:t>est</a:t>
            </a:r>
            <a:r>
              <a:rPr lang="en-GB" baseline="0" dirty="0"/>
              <a:t> </a:t>
            </a:r>
            <a:r>
              <a:rPr lang="en-GB" baseline="0" dirty="0" err="1"/>
              <a:t>associée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Comment faire </a:t>
            </a:r>
            <a:r>
              <a:rPr lang="en-GB" dirty="0" err="1"/>
              <a:t>apparaître</a:t>
            </a:r>
            <a:r>
              <a:rPr lang="en-GB" baseline="0" dirty="0"/>
              <a:t> </a:t>
            </a:r>
            <a:r>
              <a:rPr lang="en-GB" baseline="0" dirty="0" err="1"/>
              <a:t>ce</a:t>
            </a:r>
            <a:r>
              <a:rPr lang="en-GB" baseline="0" dirty="0"/>
              <a:t> lien ? </a:t>
            </a:r>
            <a:r>
              <a:rPr lang="en-GB" baseline="0" dirty="0" err="1"/>
              <a:t>Connectez-vous</a:t>
            </a:r>
            <a:r>
              <a:rPr lang="en-GB" baseline="0" dirty="0"/>
              <a:t> avec </a:t>
            </a:r>
            <a:r>
              <a:rPr lang="en-GB" baseline="0" dirty="0" err="1"/>
              <a:t>votre</a:t>
            </a:r>
            <a:r>
              <a:rPr lang="en-GB" baseline="0" dirty="0"/>
              <a:t> </a:t>
            </a:r>
            <a:r>
              <a:rPr lang="en-GB" baseline="0" dirty="0" err="1"/>
              <a:t>iD</a:t>
            </a:r>
            <a:r>
              <a:rPr lang="en-GB" baseline="0" dirty="0"/>
              <a:t> </a:t>
            </a:r>
            <a:r>
              <a:rPr lang="en-GB" baseline="0" dirty="0" err="1"/>
              <a:t>quand</a:t>
            </a:r>
            <a:r>
              <a:rPr lang="en-GB" baseline="0" dirty="0"/>
              <a:t> </a:t>
            </a:r>
            <a:r>
              <a:rPr lang="en-GB" baseline="0" dirty="0" err="1"/>
              <a:t>vous</a:t>
            </a:r>
            <a:r>
              <a:rPr lang="en-GB" baseline="0" dirty="0"/>
              <a:t> </a:t>
            </a:r>
            <a:r>
              <a:rPr lang="en-GB" baseline="0" dirty="0" err="1"/>
              <a:t>soumettez</a:t>
            </a:r>
            <a:r>
              <a:rPr lang="en-GB" baseline="0" dirty="0"/>
              <a:t> un </a:t>
            </a:r>
            <a:r>
              <a:rPr lang="en-GB" baseline="0" dirty="0" err="1"/>
              <a:t>manuscrit</a:t>
            </a:r>
            <a:r>
              <a:rPr lang="en-GB" baseline="0" dirty="0"/>
              <a:t>, et </a:t>
            </a:r>
            <a:r>
              <a:rPr lang="en-GB" baseline="0" dirty="0" err="1"/>
              <a:t>votre</a:t>
            </a:r>
            <a:r>
              <a:rPr lang="en-GB" baseline="0" dirty="0"/>
              <a:t> ORCID </a:t>
            </a:r>
            <a:r>
              <a:rPr lang="en-GB" baseline="0" dirty="0" err="1"/>
              <a:t>iD</a:t>
            </a:r>
            <a:r>
              <a:rPr lang="en-GB" baseline="0" dirty="0"/>
              <a:t> sera </a:t>
            </a:r>
            <a:r>
              <a:rPr lang="en-GB" baseline="0" dirty="0" err="1"/>
              <a:t>associé</a:t>
            </a:r>
            <a:r>
              <a:rPr lang="en-GB" baseline="0" dirty="0"/>
              <a:t> à la version </a:t>
            </a:r>
            <a:r>
              <a:rPr lang="en-GB" baseline="0" dirty="0" err="1"/>
              <a:t>publiée</a:t>
            </a:r>
            <a:r>
              <a:rPr lang="en-GB" baseline="0" dirty="0"/>
              <a:t> du document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5FE4-3D82-4102-A0E0-8D91AFE1DB9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35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Quiz - </a:t>
            </a:r>
            <a:r>
              <a:rPr lang="en-GB" dirty="0" err="1"/>
              <a:t>encouragez</a:t>
            </a:r>
            <a:r>
              <a:rPr lang="en-GB" dirty="0"/>
              <a:t> les </a:t>
            </a:r>
            <a:r>
              <a:rPr lang="en-GB" dirty="0" err="1"/>
              <a:t>échanges</a:t>
            </a:r>
            <a:r>
              <a:rPr lang="en-GB" dirty="0"/>
              <a:t> avec </a:t>
            </a:r>
            <a:r>
              <a:rPr lang="en-GB" dirty="0" err="1"/>
              <a:t>votre</a:t>
            </a:r>
            <a:r>
              <a:rPr lang="en-GB" dirty="0"/>
              <a:t> </a:t>
            </a:r>
            <a:r>
              <a:rPr lang="en-GB" dirty="0" err="1"/>
              <a:t>auditoire</a:t>
            </a:r>
            <a:r>
              <a:rPr lang="en-GB" dirty="0"/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Parmi</a:t>
            </a:r>
            <a:r>
              <a:rPr lang="en-GB" dirty="0"/>
              <a:t> les </a:t>
            </a:r>
            <a:r>
              <a:rPr lang="en-GB" dirty="0" err="1"/>
              <a:t>réponses</a:t>
            </a:r>
            <a:r>
              <a:rPr lang="en-GB" dirty="0"/>
              <a:t> </a:t>
            </a:r>
            <a:r>
              <a:rPr lang="en-GB" dirty="0" err="1"/>
              <a:t>possibles</a:t>
            </a:r>
            <a:r>
              <a:rPr lang="en-GB" dirty="0"/>
              <a:t> 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Pour les </a:t>
            </a:r>
            <a:r>
              <a:rPr lang="en-GB" dirty="0" err="1"/>
              <a:t>noms</a:t>
            </a:r>
            <a:r>
              <a:rPr lang="en-GB" dirty="0"/>
              <a:t> </a:t>
            </a:r>
            <a:r>
              <a:rPr lang="en-GB" dirty="0" err="1"/>
              <a:t>très</a:t>
            </a:r>
            <a:r>
              <a:rPr lang="en-GB" baseline="0" dirty="0"/>
              <a:t> courants </a:t>
            </a:r>
            <a:r>
              <a:rPr lang="en-GB" dirty="0"/>
              <a:t>– par </a:t>
            </a:r>
            <a:r>
              <a:rPr lang="en-GB" dirty="0" err="1"/>
              <a:t>exemple</a:t>
            </a:r>
            <a:r>
              <a:rPr lang="en-GB" dirty="0"/>
              <a:t>, </a:t>
            </a:r>
            <a:r>
              <a:rPr lang="en-GB" dirty="0" err="1"/>
              <a:t>quelle</a:t>
            </a:r>
            <a:r>
              <a:rPr lang="en-GB" dirty="0"/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Katherine Johnson / Anna Müller / Kim Park / Minho Lee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personne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je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cherche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</a:t>
            </a: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Pour les </a:t>
            </a:r>
            <a:r>
              <a:rPr lang="en-GB" dirty="0" err="1"/>
              <a:t>différentes</a:t>
            </a:r>
            <a:r>
              <a:rPr lang="en-GB" dirty="0"/>
              <a:t> </a:t>
            </a:r>
            <a:r>
              <a:rPr lang="en-GB" dirty="0" err="1"/>
              <a:t>formes</a:t>
            </a:r>
            <a:r>
              <a:rPr lang="en-GB" baseline="0" dirty="0"/>
              <a:t> de </a:t>
            </a:r>
            <a:r>
              <a:rPr lang="en-GB" baseline="0" dirty="0" err="1"/>
              <a:t>votre</a:t>
            </a:r>
            <a:r>
              <a:rPr lang="en-GB" baseline="0" dirty="0"/>
              <a:t> nom </a:t>
            </a:r>
            <a:r>
              <a:rPr lang="en-GB" dirty="0"/>
              <a:t>que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choisissez</a:t>
            </a:r>
            <a:r>
              <a:rPr lang="en-GB" dirty="0"/>
              <a:t> 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préférez</a:t>
            </a:r>
            <a:r>
              <a:rPr lang="en-GB" dirty="0"/>
              <a:t> utiliser – </a:t>
            </a:r>
            <a:r>
              <a:rPr lang="en-GB" dirty="0" err="1"/>
              <a:t>est-ce</a:t>
            </a:r>
            <a:r>
              <a:rPr lang="en-GB" dirty="0"/>
              <a:t> que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Mike Murphy / Michael Murphy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même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personne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  Et </a:t>
            </a:r>
            <a:r>
              <a:rPr lang="sv-S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Maria van den Berg / Maria Berg / Maria vd Berg 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Pour les </a:t>
            </a:r>
            <a:r>
              <a:rPr lang="en-GB" dirty="0" err="1"/>
              <a:t>références</a:t>
            </a:r>
            <a:r>
              <a:rPr lang="en-GB" dirty="0"/>
              <a:t> à </a:t>
            </a:r>
            <a:r>
              <a:rPr lang="en-GB" dirty="0" err="1"/>
              <a:t>votre</a:t>
            </a:r>
            <a:r>
              <a:rPr lang="en-GB" dirty="0"/>
              <a:t> travail/citations</a:t>
            </a:r>
            <a:r>
              <a:rPr lang="en-GB" baseline="0" dirty="0"/>
              <a:t> </a:t>
            </a:r>
            <a:r>
              <a:rPr lang="en-GB" baseline="0" dirty="0" err="1"/>
              <a:t>faites</a:t>
            </a:r>
            <a:r>
              <a:rPr lang="en-GB" baseline="0" dirty="0"/>
              <a:t> sous </a:t>
            </a:r>
            <a:r>
              <a:rPr lang="en-GB" baseline="0" dirty="0" err="1"/>
              <a:t>différents</a:t>
            </a:r>
            <a:r>
              <a:rPr lang="en-GB" baseline="0" dirty="0"/>
              <a:t> formats </a:t>
            </a:r>
            <a:r>
              <a:rPr lang="en-GB" dirty="0"/>
              <a:t>(le format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souvent</a:t>
            </a:r>
            <a:r>
              <a:rPr lang="en-GB" dirty="0"/>
              <a:t> </a:t>
            </a:r>
            <a:r>
              <a:rPr lang="en-GB" dirty="0" err="1"/>
              <a:t>décidé</a:t>
            </a:r>
            <a:r>
              <a:rPr lang="en-GB" dirty="0"/>
              <a:t> par </a:t>
            </a:r>
            <a:r>
              <a:rPr lang="en-GB" dirty="0" err="1"/>
              <a:t>l’éditeur</a:t>
            </a:r>
            <a:r>
              <a:rPr lang="en-GB" dirty="0"/>
              <a:t>) – </a:t>
            </a: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Emma-Louise Dean / Emma L. Dean / E-L Dean / E. L. Dean / Emma Dean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Pour les </a:t>
            </a:r>
            <a:r>
              <a:rPr lang="en-GB" dirty="0" err="1"/>
              <a:t>changements</a:t>
            </a:r>
            <a:r>
              <a:rPr lang="en-GB" dirty="0"/>
              <a:t> de nom, par </a:t>
            </a:r>
            <a:r>
              <a:rPr lang="en-GB" dirty="0" err="1"/>
              <a:t>exemple</a:t>
            </a:r>
            <a:r>
              <a:rPr lang="en-GB" dirty="0"/>
              <a:t> après un </a:t>
            </a:r>
            <a:r>
              <a:rPr lang="en-GB" dirty="0" err="1"/>
              <a:t>mariage</a:t>
            </a:r>
            <a:r>
              <a:rPr lang="en-GB" dirty="0"/>
              <a:t> </a:t>
            </a:r>
            <a:r>
              <a:rPr lang="en-GB" baseline="0" dirty="0"/>
              <a:t>-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Rebecca Smith / Rebecca Lang et Owen Mitchell / Owen Black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fait les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mêmes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personnes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5FE4-3D82-4102-A0E0-8D91AFE1DB9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896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Encouragez</a:t>
            </a:r>
            <a:r>
              <a:rPr lang="en-GB" dirty="0"/>
              <a:t> </a:t>
            </a:r>
            <a:r>
              <a:rPr lang="en-GB" dirty="0" err="1"/>
              <a:t>vos</a:t>
            </a:r>
            <a:r>
              <a:rPr lang="en-GB" dirty="0"/>
              <a:t> </a:t>
            </a:r>
            <a:r>
              <a:rPr lang="en-GB" dirty="0" err="1"/>
              <a:t>auditeurs</a:t>
            </a:r>
            <a:r>
              <a:rPr lang="en-GB" dirty="0"/>
              <a:t> à </a:t>
            </a:r>
            <a:r>
              <a:rPr lang="en-GB" dirty="0" err="1"/>
              <a:t>vérifier</a:t>
            </a:r>
            <a:r>
              <a:rPr lang="en-GB" baseline="0" dirty="0"/>
              <a:t> la </a:t>
            </a:r>
            <a:r>
              <a:rPr lang="en-GB" baseline="0" dirty="0" err="1"/>
              <a:t>présence</a:t>
            </a:r>
            <a:r>
              <a:rPr lang="en-GB" baseline="0" dirty="0"/>
              <a:t> du logo et à se connecter avec </a:t>
            </a:r>
            <a:r>
              <a:rPr lang="en-GB" baseline="0" dirty="0" err="1"/>
              <a:t>leurs</a:t>
            </a:r>
            <a:r>
              <a:rPr lang="en-GB" baseline="0" dirty="0"/>
              <a:t> </a:t>
            </a:r>
            <a:r>
              <a:rPr lang="en-GB" baseline="0" dirty="0" err="1"/>
              <a:t>identifiants</a:t>
            </a:r>
            <a:r>
              <a:rPr lang="en-GB" baseline="0" dirty="0"/>
              <a:t> ORCID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05FE4-3D82-4102-A0E0-8D91AFE1DB9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92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6598-86A3-432D-8031-AF36B27211F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95F9-78D8-477E-B228-E326BF1AF3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0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6598-86A3-432D-8031-AF36B27211F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95F9-78D8-477E-B228-E326BF1AF3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76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6598-86A3-432D-8031-AF36B27211F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95F9-78D8-477E-B228-E326BF1AF3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0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1341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photo / image</a:t>
            </a:r>
          </a:p>
        </p:txBody>
      </p:sp>
    </p:spTree>
    <p:extLst>
      <p:ext uri="{BB962C8B-B14F-4D97-AF65-F5344CB8AC3E}">
        <p14:creationId xmlns:p14="http://schemas.microsoft.com/office/powerpoint/2010/main" val="363007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6598-86A3-432D-8031-AF36B27211F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95F9-78D8-477E-B228-E326BF1AF3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3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6598-86A3-432D-8031-AF36B27211F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95F9-78D8-477E-B228-E326BF1AF3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7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6598-86A3-432D-8031-AF36B27211F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95F9-78D8-477E-B228-E326BF1AF3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22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6598-86A3-432D-8031-AF36B27211F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95F9-78D8-477E-B228-E326BF1AF3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6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6598-86A3-432D-8031-AF36B27211F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95F9-78D8-477E-B228-E326BF1AF3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02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6598-86A3-432D-8031-AF36B27211F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95F9-78D8-477E-B228-E326BF1AF3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9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6598-86A3-432D-8031-AF36B27211F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95F9-78D8-477E-B228-E326BF1AF3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82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6598-86A3-432D-8031-AF36B27211F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295F9-78D8-477E-B228-E326BF1AF3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96598-86A3-432D-8031-AF36B27211F2}" type="datetimeFigureOut">
              <a:rPr lang="en-GB" smtClean="0"/>
              <a:t>10/05/2021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295F9-78D8-477E-B228-E326BF1AF3B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51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3773065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orcid.org/help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orcid.org/regist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9715091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5705" y="4390986"/>
            <a:ext cx="9144000" cy="1494069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[nom du </a:t>
            </a:r>
            <a:r>
              <a:rPr lang="en-GB" dirty="0" err="1">
                <a:solidFill>
                  <a:schemeClr val="bg1"/>
                </a:solidFill>
              </a:rPr>
              <a:t>présentateur</a:t>
            </a:r>
            <a:r>
              <a:rPr lang="en-GB" dirty="0">
                <a:solidFill>
                  <a:schemeClr val="bg1"/>
                </a:solidFill>
              </a:rPr>
              <a:t>], 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[ORCID </a:t>
            </a:r>
            <a:r>
              <a:rPr lang="en-GB" dirty="0" err="1">
                <a:solidFill>
                  <a:schemeClr val="bg1"/>
                </a:solidFill>
              </a:rPr>
              <a:t>iD</a:t>
            </a:r>
            <a:r>
              <a:rPr lang="en-GB" dirty="0">
                <a:solidFill>
                  <a:schemeClr val="bg1"/>
                </a:solidFill>
              </a:rPr>
              <a:t> du </a:t>
            </a:r>
            <a:r>
              <a:rPr lang="en-GB" dirty="0" err="1">
                <a:solidFill>
                  <a:schemeClr val="bg1"/>
                </a:solidFill>
              </a:rPr>
              <a:t>présentateur</a:t>
            </a:r>
            <a:r>
              <a:rPr lang="en-GB" dirty="0">
                <a:solidFill>
                  <a:schemeClr val="bg1"/>
                </a:solidFill>
              </a:rPr>
              <a:t>]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[affiliation du </a:t>
            </a:r>
            <a:r>
              <a:rPr lang="en-GB" dirty="0" err="1">
                <a:solidFill>
                  <a:schemeClr val="bg1"/>
                </a:solidFill>
              </a:rPr>
              <a:t>présentateur</a:t>
            </a:r>
            <a:r>
              <a:rPr lang="en-GB" dirty="0">
                <a:solidFill>
                  <a:schemeClr val="bg1"/>
                </a:solidFill>
              </a:rPr>
              <a:t>], [date]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805" y="4528421"/>
            <a:ext cx="1219200" cy="12192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132406" y="6383939"/>
            <a:ext cx="7988968" cy="276999"/>
          </a:xfrm>
          <a:prstGeom prst="rect">
            <a:avLst/>
          </a:prstGeom>
          <a:solidFill>
            <a:srgbClr val="484A4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D3D2D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OBTENEZ VOTRE ORCID ID MAINTENANT SUR </a:t>
            </a:r>
            <a:r>
              <a:rPr lang="fr-FR" sz="1200" dirty="0">
                <a:solidFill>
                  <a:srgbClr val="A6CE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ORCID.ORG/REGISTER</a:t>
            </a: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dirty="0">
                <a:solidFill>
                  <a:srgbClr val="D3D2D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PLUS D’INFO SUR </a:t>
            </a: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fr-FR" sz="1200" dirty="0">
                <a:solidFill>
                  <a:srgbClr val="A6CE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[URL ORCID France]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121374" y="291830"/>
            <a:ext cx="1726916" cy="830997"/>
          </a:xfrm>
          <a:prstGeom prst="rect">
            <a:avLst/>
          </a:prstGeom>
          <a:solidFill>
            <a:srgbClr val="565F3F"/>
          </a:solidFill>
          <a:ln w="9525">
            <a:solidFill>
              <a:srgbClr val="E4E3E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AJOUTER ICI</a:t>
            </a:r>
          </a:p>
          <a:p>
            <a:r>
              <a:rPr lang="fr-FR" sz="1200" dirty="0">
                <a:solidFill>
                  <a:schemeClr val="bg1"/>
                </a:solidFill>
              </a:rPr>
              <a:t>VOTRE LOGO INSTITUTIONNEL OU AUTRE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916F460-CA69-4DB7-BF2E-37E44B9ED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856" y="355887"/>
            <a:ext cx="1635949" cy="772167"/>
          </a:xfrm>
          <a:prstGeom prst="rect">
            <a:avLst/>
          </a:prstGeom>
        </p:spPr>
      </p:pic>
      <p:pic>
        <p:nvPicPr>
          <p:cNvPr id="8" name="Picture 2" descr="Tout savoir sur les licences Creative Commons | Le Souffle Numérique">
            <a:extLst>
              <a:ext uri="{FF2B5EF4-FFF2-40B4-BE49-F238E27FC236}">
                <a16:creationId xmlns:a16="http://schemas.microsoft.com/office/drawing/2014/main" id="{E1DCE068-4C61-4A7C-BD6C-9E406340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932" y="6483301"/>
            <a:ext cx="1015068" cy="3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322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60980"/>
            <a:ext cx="11417300" cy="52970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 err="1"/>
              <a:t>Quelle</a:t>
            </a:r>
            <a:r>
              <a:rPr lang="en-GB" sz="3200" dirty="0"/>
              <a:t> </a:t>
            </a:r>
            <a:r>
              <a:rPr lang="en-GB" sz="3200" dirty="0" err="1"/>
              <a:t>est</a:t>
            </a:r>
            <a:r>
              <a:rPr lang="en-GB" sz="3200" dirty="0"/>
              <a:t> la </a:t>
            </a:r>
            <a:r>
              <a:rPr lang="en-GB" sz="3200" dirty="0" err="1"/>
              <a:t>différence</a:t>
            </a:r>
            <a:r>
              <a:rPr lang="en-GB" sz="3200" dirty="0"/>
              <a:t> entre </a:t>
            </a:r>
            <a:r>
              <a:rPr lang="en-GB" sz="3200" dirty="0" err="1"/>
              <a:t>ces</a:t>
            </a:r>
            <a:r>
              <a:rPr lang="en-GB" sz="3200" dirty="0"/>
              <a:t> </a:t>
            </a:r>
            <a:r>
              <a:rPr lang="en-GB" sz="3200" dirty="0" err="1"/>
              <a:t>deux</a:t>
            </a:r>
            <a:r>
              <a:rPr lang="en-GB" sz="3200" dirty="0"/>
              <a:t> sources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1AC642-5EF3-42FD-9D7C-9F0299C2B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5" y="1920239"/>
            <a:ext cx="11876130" cy="389273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CD6B82E-AE02-4B07-A606-03119A115BFC}"/>
              </a:ext>
            </a:extLst>
          </p:cNvPr>
          <p:cNvSpPr txBox="1"/>
          <p:nvPr/>
        </p:nvSpPr>
        <p:spPr>
          <a:xfrm>
            <a:off x="873303" y="206873"/>
            <a:ext cx="9215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Garantir la fiabilité des informations par un processus d’authentification et une traçabilité des sources</a:t>
            </a:r>
          </a:p>
        </p:txBody>
      </p:sp>
      <p:pic>
        <p:nvPicPr>
          <p:cNvPr id="5" name="Picture 2" descr="Tout savoir sur les licences Creative Commons | Le Souffle Numérique">
            <a:extLst>
              <a:ext uri="{FF2B5EF4-FFF2-40B4-BE49-F238E27FC236}">
                <a16:creationId xmlns:a16="http://schemas.microsoft.com/office/drawing/2014/main" id="{E1DCE068-4C61-4A7C-BD6C-9E406340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932" y="6502726"/>
            <a:ext cx="1015068" cy="3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8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45944"/>
            <a:ext cx="18288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9039" y="2327570"/>
            <a:ext cx="1779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EDITEUR</a:t>
            </a:r>
          </a:p>
          <a:p>
            <a:pPr algn="r"/>
            <a:r>
              <a:rPr lang="en-US" sz="1200" dirty="0" err="1"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rPr>
              <a:t>Valide</a:t>
            </a:r>
            <a:r>
              <a:rPr lang="en-US" sz="1200" dirty="0"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rPr>
              <a:t> le </a:t>
            </a:r>
            <a:r>
              <a:rPr lang="en-US" sz="1200" dirty="0" err="1"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rPr>
              <a:t>statut</a:t>
            </a:r>
            <a:r>
              <a:rPr lang="en-US" sz="1200" dirty="0"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rPr>
              <a:t>d’auteur</a:t>
            </a:r>
            <a:endParaRPr lang="en-US" sz="1200" dirty="0">
              <a:solidFill>
                <a:schemeClr val="tx2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1896" y="2327570"/>
            <a:ext cx="1779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EMPLOYEUR</a:t>
            </a:r>
          </a:p>
          <a:p>
            <a:r>
              <a:rPr lang="en-US" sz="1200" dirty="0" err="1"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rPr>
              <a:t>Valide</a:t>
            </a:r>
            <a:r>
              <a:rPr lang="en-US" sz="1200" dirty="0"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rPr>
              <a:t>l’affiliation</a:t>
            </a:r>
            <a:endParaRPr lang="en-US" sz="1200" dirty="0">
              <a:solidFill>
                <a:schemeClr val="tx2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3246" y="5890280"/>
            <a:ext cx="1779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Noto Sans" charset="0"/>
                <a:ea typeface="Noto Sans" charset="0"/>
                <a:cs typeface="Noto Sans" charset="0"/>
              </a:rPr>
              <a:t>FINANCEUR</a:t>
            </a:r>
          </a:p>
          <a:p>
            <a:pPr algn="ctr"/>
            <a:r>
              <a:rPr lang="en-US" sz="1200" dirty="0" err="1"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rPr>
              <a:t>Valide</a:t>
            </a:r>
            <a:r>
              <a:rPr lang="en-US" sz="1200" dirty="0"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rPr>
              <a:t> le </a:t>
            </a:r>
            <a:r>
              <a:rPr lang="en-US" sz="1200" dirty="0" err="1"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rPr>
              <a:t>financement</a:t>
            </a:r>
            <a:endParaRPr lang="en-US" sz="1200" dirty="0">
              <a:solidFill>
                <a:schemeClr val="tx2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81" y="2111079"/>
            <a:ext cx="1039368" cy="1048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090" y="4816433"/>
            <a:ext cx="1222248" cy="1197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518" y="2088219"/>
            <a:ext cx="1048512" cy="109423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 rot="5400000">
            <a:off x="5596923" y="4125187"/>
            <a:ext cx="951085" cy="623386"/>
            <a:chOff x="978081" y="4811238"/>
            <a:chExt cx="1019271" cy="668077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978081" y="5193558"/>
              <a:ext cx="822960" cy="824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978082" y="5215442"/>
              <a:ext cx="1019269" cy="26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n w="0"/>
                  <a:solidFill>
                    <a:schemeClr val="tx2"/>
                  </a:solidFill>
                  <a:latin typeface="Noto Sans" charset="0"/>
                  <a:ea typeface="Noto Sans" charset="0"/>
                  <a:cs typeface="Noto Sans" charset="0"/>
                </a:rPr>
                <a:t>COLLECTE</a:t>
              </a:r>
              <a:endParaRPr lang="en-US" sz="1100" b="1" dirty="0">
                <a:ln w="0"/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177222" y="5096718"/>
              <a:ext cx="820128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78083" y="4811238"/>
              <a:ext cx="1019269" cy="27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n w="0"/>
                  <a:solidFill>
                    <a:schemeClr val="tx2"/>
                  </a:solidFill>
                  <a:latin typeface="Noto Sans" charset="0"/>
                  <a:ea typeface="Noto Sans" charset="0"/>
                  <a:cs typeface="Noto Sans" charset="0"/>
                </a:rPr>
                <a:t>CONNECTE</a:t>
              </a:r>
              <a:endParaRPr lang="en-US" sz="1100" b="1" dirty="0">
                <a:ln w="0"/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rot="1800000">
            <a:off x="4422036" y="2862273"/>
            <a:ext cx="951085" cy="602169"/>
            <a:chOff x="978081" y="4833977"/>
            <a:chExt cx="1019271" cy="645339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978081" y="5193558"/>
              <a:ext cx="822960" cy="824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78081" y="5215443"/>
              <a:ext cx="1019269" cy="26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n w="0"/>
                  <a:solidFill>
                    <a:schemeClr val="tx2"/>
                  </a:solidFill>
                  <a:latin typeface="Noto Sans" charset="0"/>
                  <a:ea typeface="Noto Sans" charset="0"/>
                  <a:cs typeface="Noto Sans" charset="0"/>
                </a:rPr>
                <a:t>COLLECTE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177222" y="5096718"/>
              <a:ext cx="820128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978083" y="4833977"/>
              <a:ext cx="1019269" cy="26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n w="0"/>
                  <a:solidFill>
                    <a:schemeClr val="tx2"/>
                  </a:solidFill>
                  <a:latin typeface="Noto Sans" charset="0"/>
                  <a:ea typeface="Noto Sans" charset="0"/>
                  <a:cs typeface="Noto Sans" charset="0"/>
                </a:rPr>
                <a:t>CONNECTE</a:t>
              </a:r>
              <a:endParaRPr lang="en-US" sz="900" b="1" dirty="0">
                <a:ln w="0"/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19800000">
            <a:off x="6721278" y="2862273"/>
            <a:ext cx="951085" cy="602174"/>
            <a:chOff x="978079" y="4833972"/>
            <a:chExt cx="1019271" cy="645344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978081" y="5193558"/>
              <a:ext cx="822960" cy="824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78079" y="5215443"/>
              <a:ext cx="1019269" cy="26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n w="0"/>
                  <a:solidFill>
                    <a:schemeClr val="tx2"/>
                  </a:solidFill>
                  <a:latin typeface="Noto Sans" charset="0"/>
                  <a:ea typeface="Noto Sans" charset="0"/>
                  <a:cs typeface="Noto Sans" charset="0"/>
                </a:rPr>
                <a:t>COLLECTE</a:t>
              </a:r>
              <a:endParaRPr lang="en-US" sz="1100" b="1" dirty="0">
                <a:ln w="0"/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177222" y="5096718"/>
              <a:ext cx="820128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978080" y="4833972"/>
              <a:ext cx="1019269" cy="26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n w="0"/>
                  <a:solidFill>
                    <a:schemeClr val="tx2"/>
                  </a:solidFill>
                  <a:latin typeface="Noto Sans" charset="0"/>
                  <a:ea typeface="Noto Sans" charset="0"/>
                  <a:cs typeface="Noto Sans" charset="0"/>
                </a:rPr>
                <a:t>CONNECTE</a:t>
              </a:r>
              <a:endParaRPr lang="en-US" sz="1100" b="1" dirty="0">
                <a:ln w="0"/>
                <a:solidFill>
                  <a:schemeClr val="tx2"/>
                </a:solidFill>
                <a:latin typeface="Noto Sans" charset="0"/>
                <a:ea typeface="Noto Sans" charset="0"/>
                <a:cs typeface="Noto Sans" charset="0"/>
              </a:endParaRPr>
            </a:p>
          </p:txBody>
        </p:sp>
      </p:grpSp>
      <p:sp>
        <p:nvSpPr>
          <p:cNvPr id="25" name="Arc 24"/>
          <p:cNvSpPr/>
          <p:nvPr/>
        </p:nvSpPr>
        <p:spPr>
          <a:xfrm>
            <a:off x="3987232" y="1401518"/>
            <a:ext cx="4231964" cy="4161642"/>
          </a:xfrm>
          <a:prstGeom prst="arc">
            <a:avLst>
              <a:gd name="adj1" fmla="val 6385050"/>
              <a:gd name="adj2" fmla="val 11206227"/>
            </a:avLst>
          </a:prstGeom>
          <a:ln w="139700">
            <a:solidFill>
              <a:schemeClr val="accent5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Noto Sans Regular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3983987" y="1401518"/>
            <a:ext cx="4231964" cy="4161642"/>
          </a:xfrm>
          <a:prstGeom prst="arc">
            <a:avLst>
              <a:gd name="adj1" fmla="val 21034409"/>
              <a:gd name="adj2" fmla="val 4536217"/>
            </a:avLst>
          </a:prstGeom>
          <a:ln w="139700">
            <a:solidFill>
              <a:schemeClr val="accent5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Noto Sans Regular" charset="0"/>
            </a:endParaRPr>
          </a:p>
        </p:txBody>
      </p:sp>
      <p:sp>
        <p:nvSpPr>
          <p:cNvPr id="27" name="Arc 26"/>
          <p:cNvSpPr/>
          <p:nvPr/>
        </p:nvSpPr>
        <p:spPr>
          <a:xfrm>
            <a:off x="3980018" y="1401518"/>
            <a:ext cx="4231964" cy="4161642"/>
          </a:xfrm>
          <a:prstGeom prst="arc">
            <a:avLst>
              <a:gd name="adj1" fmla="val 13038003"/>
              <a:gd name="adj2" fmla="val 19211400"/>
            </a:avLst>
          </a:prstGeom>
          <a:ln w="139700">
            <a:solidFill>
              <a:schemeClr val="accent5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Noto Sans Regular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8EB879E-2C7B-4AD8-B951-8B2FF68F6AC5}"/>
              </a:ext>
            </a:extLst>
          </p:cNvPr>
          <p:cNvSpPr txBox="1">
            <a:spLocks/>
          </p:cNvSpPr>
          <p:nvPr/>
        </p:nvSpPr>
        <p:spPr>
          <a:xfrm>
            <a:off x="859980" y="37869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/>
              <a:t>Liez</a:t>
            </a:r>
            <a:r>
              <a:rPr lang="en-GB" dirty="0"/>
              <a:t> </a:t>
            </a:r>
            <a:r>
              <a:rPr lang="en-GB" dirty="0" err="1"/>
              <a:t>votre</a:t>
            </a:r>
            <a:r>
              <a:rPr lang="en-GB" dirty="0"/>
              <a:t> ORCID </a:t>
            </a:r>
            <a:r>
              <a:rPr lang="en-GB" dirty="0" err="1"/>
              <a:t>iD</a:t>
            </a:r>
            <a:r>
              <a:rPr lang="en-GB" dirty="0"/>
              <a:t> à [</a:t>
            </a:r>
            <a:r>
              <a:rPr lang="en-GB" dirty="0" err="1"/>
              <a:t>votre</a:t>
            </a:r>
            <a:r>
              <a:rPr lang="en-GB" dirty="0"/>
              <a:t> institution]</a:t>
            </a:r>
          </a:p>
        </p:txBody>
      </p:sp>
      <p:pic>
        <p:nvPicPr>
          <p:cNvPr id="28" name="Picture 2" descr="Tout savoir sur les licences Creative Commons | Le Souffle Numérique">
            <a:extLst>
              <a:ext uri="{FF2B5EF4-FFF2-40B4-BE49-F238E27FC236}">
                <a16:creationId xmlns:a16="http://schemas.microsoft.com/office/drawing/2014/main" id="{E1DCE068-4C61-4A7C-BD6C-9E406340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932" y="6502726"/>
            <a:ext cx="1015068" cy="3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5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5852"/>
          </a:xfrm>
        </p:spPr>
        <p:txBody>
          <a:bodyPr/>
          <a:lstStyle/>
          <a:p>
            <a:pPr algn="ctr"/>
            <a:r>
              <a:rPr lang="en-GB" dirty="0" err="1"/>
              <a:t>Liez</a:t>
            </a:r>
            <a:r>
              <a:rPr lang="en-GB" dirty="0"/>
              <a:t> </a:t>
            </a:r>
            <a:r>
              <a:rPr lang="en-GB" dirty="0" err="1"/>
              <a:t>votre</a:t>
            </a:r>
            <a:r>
              <a:rPr lang="en-GB" dirty="0"/>
              <a:t> ORCID iD </a:t>
            </a:r>
            <a:br>
              <a:rPr lang="en-GB" dirty="0"/>
            </a:br>
            <a:r>
              <a:rPr lang="en-GB" dirty="0"/>
              <a:t>à [</a:t>
            </a:r>
            <a:r>
              <a:rPr lang="en-GB" dirty="0" err="1"/>
              <a:t>votre</a:t>
            </a:r>
            <a:r>
              <a:rPr lang="en-GB" dirty="0"/>
              <a:t> institution]</a:t>
            </a: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GB" dirty="0" err="1"/>
              <a:t>ajouter</a:t>
            </a:r>
            <a:r>
              <a:rPr lang="en-GB" dirty="0"/>
              <a:t> lien]</a:t>
            </a:r>
          </a:p>
        </p:txBody>
      </p:sp>
      <p:pic>
        <p:nvPicPr>
          <p:cNvPr id="3" name="Picture 2" descr="Tout savoir sur les licences Creative Commons | Le Souffle Numérique">
            <a:extLst>
              <a:ext uri="{FF2B5EF4-FFF2-40B4-BE49-F238E27FC236}">
                <a16:creationId xmlns:a16="http://schemas.microsoft.com/office/drawing/2014/main" id="{E1DCE068-4C61-4A7C-BD6C-9E406340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932" y="6502726"/>
            <a:ext cx="1015068" cy="3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05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Paramètres</a:t>
            </a:r>
            <a:r>
              <a:rPr lang="en-GB" dirty="0"/>
              <a:t> de </a:t>
            </a:r>
            <a:r>
              <a:rPr lang="en-GB" dirty="0" err="1"/>
              <a:t>visibilité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20759" cy="4351338"/>
          </a:xfrm>
        </p:spPr>
        <p:txBody>
          <a:bodyPr>
            <a:normAutofit/>
          </a:bodyPr>
          <a:lstStyle/>
          <a:p>
            <a:pPr lvl="0" fontAlgn="base"/>
            <a:r>
              <a:rPr lang="en-GB" dirty="0"/>
              <a:t>Les </a:t>
            </a:r>
            <a:r>
              <a:rPr lang="en-GB" dirty="0" err="1"/>
              <a:t>trois</a:t>
            </a:r>
            <a:r>
              <a:rPr lang="en-GB" dirty="0"/>
              <a:t> </a:t>
            </a:r>
            <a:r>
              <a:rPr lang="en-GB" dirty="0" err="1"/>
              <a:t>paramètres</a:t>
            </a:r>
            <a:r>
              <a:rPr lang="en-GB" dirty="0"/>
              <a:t> </a:t>
            </a:r>
            <a:r>
              <a:rPr lang="en-GB" dirty="0" err="1"/>
              <a:t>possibles</a:t>
            </a:r>
            <a:r>
              <a:rPr lang="en-GB" dirty="0"/>
              <a:t> de </a:t>
            </a:r>
            <a:r>
              <a:rPr lang="en-GB" dirty="0" err="1"/>
              <a:t>visibilité</a:t>
            </a:r>
            <a:r>
              <a:rPr lang="en-GB" dirty="0"/>
              <a:t> :</a:t>
            </a:r>
          </a:p>
          <a:p>
            <a:pPr lvl="0" fontAlgn="base"/>
            <a:endParaRPr lang="en-GB" dirty="0"/>
          </a:p>
          <a:p>
            <a:pPr lvl="0" fontAlgn="base"/>
            <a:endParaRPr lang="en-GB" dirty="0"/>
          </a:p>
          <a:p>
            <a:pPr lvl="0" fontAlgn="base"/>
            <a:r>
              <a:rPr lang="en-GB" dirty="0"/>
              <a:t>Si les </a:t>
            </a:r>
            <a:r>
              <a:rPr lang="en-GB" dirty="0" err="1"/>
              <a:t>informations</a:t>
            </a:r>
            <a:r>
              <a:rPr lang="en-GB" dirty="0"/>
              <a:t> sur </a:t>
            </a:r>
            <a:r>
              <a:rPr lang="en-GB" dirty="0" err="1"/>
              <a:t>votre</a:t>
            </a:r>
            <a:r>
              <a:rPr lang="en-GB" dirty="0"/>
              <a:t> </a:t>
            </a:r>
            <a:r>
              <a:rPr lang="en-GB" dirty="0" err="1"/>
              <a:t>profil</a:t>
            </a:r>
            <a:r>
              <a:rPr lang="en-GB" dirty="0"/>
              <a:t>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paramétrées</a:t>
            </a:r>
            <a:r>
              <a:rPr lang="en-GB" dirty="0"/>
              <a:t> sur 		, </a:t>
            </a:r>
            <a:r>
              <a:rPr lang="en-GB" dirty="0" err="1"/>
              <a:t>peuvent-elles</a:t>
            </a:r>
            <a:r>
              <a:rPr lang="en-GB" dirty="0"/>
              <a:t> </a:t>
            </a:r>
            <a:r>
              <a:rPr lang="en-GB" dirty="0" err="1"/>
              <a:t>être</a:t>
            </a:r>
            <a:r>
              <a:rPr lang="en-GB" dirty="0"/>
              <a:t> </a:t>
            </a:r>
            <a:r>
              <a:rPr lang="en-GB" dirty="0" err="1"/>
              <a:t>vues</a:t>
            </a:r>
            <a:r>
              <a:rPr lang="en-GB" dirty="0"/>
              <a:t> et </a:t>
            </a:r>
            <a:r>
              <a:rPr lang="en-GB" dirty="0" err="1"/>
              <a:t>mises</a:t>
            </a:r>
            <a:r>
              <a:rPr lang="en-GB" dirty="0"/>
              <a:t> à jour par les tiers de </a:t>
            </a:r>
            <a:r>
              <a:rPr lang="en-GB" dirty="0" err="1"/>
              <a:t>confiance</a:t>
            </a:r>
            <a:r>
              <a:rPr lang="en-GB" dirty="0"/>
              <a:t> ? </a:t>
            </a:r>
          </a:p>
          <a:p>
            <a:pPr lvl="0" fontAlgn="base"/>
            <a:endParaRPr lang="en-GB" dirty="0"/>
          </a:p>
          <a:p>
            <a:pPr lvl="0" fontAlgn="base"/>
            <a:r>
              <a:rPr lang="en-GB" dirty="0" err="1"/>
              <a:t>Quel</a:t>
            </a:r>
            <a:r>
              <a:rPr lang="en-GB" dirty="0"/>
              <a:t> </a:t>
            </a:r>
            <a:r>
              <a:rPr lang="en-GB" dirty="0" err="1"/>
              <a:t>paramètre</a:t>
            </a:r>
            <a:r>
              <a:rPr lang="en-GB" dirty="0"/>
              <a:t> </a:t>
            </a:r>
            <a:r>
              <a:rPr lang="en-GB" dirty="0" err="1"/>
              <a:t>faut-il</a:t>
            </a:r>
            <a:r>
              <a:rPr lang="en-GB" dirty="0"/>
              <a:t> utiliser pour </a:t>
            </a:r>
            <a:r>
              <a:rPr lang="en-GB" dirty="0" err="1"/>
              <a:t>rendre</a:t>
            </a:r>
            <a:r>
              <a:rPr lang="en-GB" dirty="0"/>
              <a:t> </a:t>
            </a:r>
            <a:r>
              <a:rPr lang="en-GB" dirty="0" err="1"/>
              <a:t>vos</a:t>
            </a:r>
            <a:r>
              <a:rPr lang="en-GB" dirty="0"/>
              <a:t> </a:t>
            </a:r>
            <a:r>
              <a:rPr lang="en-GB" dirty="0" err="1"/>
              <a:t>informations</a:t>
            </a:r>
            <a:r>
              <a:rPr lang="en-GB" dirty="0"/>
              <a:t> </a:t>
            </a:r>
            <a:r>
              <a:rPr lang="en-GB" dirty="0" err="1"/>
              <a:t>réutilisables</a:t>
            </a:r>
            <a:r>
              <a:rPr lang="en-GB" dirty="0"/>
              <a:t> et </a:t>
            </a:r>
            <a:r>
              <a:rPr lang="en-GB" dirty="0" err="1"/>
              <a:t>gagner</a:t>
            </a:r>
            <a:r>
              <a:rPr lang="en-GB" dirty="0"/>
              <a:t> du temps pour </a:t>
            </a:r>
            <a:r>
              <a:rPr lang="en-GB" dirty="0" err="1"/>
              <a:t>vos</a:t>
            </a:r>
            <a:r>
              <a:rPr lang="en-GB" dirty="0"/>
              <a:t> </a:t>
            </a:r>
            <a:r>
              <a:rPr lang="en-GB" dirty="0" err="1"/>
              <a:t>formulaires</a:t>
            </a:r>
            <a:r>
              <a:rPr lang="en-GB" dirty="0"/>
              <a:t>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56C86-1857-4FFB-80E0-F7B9F1BD2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17" y="2341197"/>
            <a:ext cx="1809683" cy="687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E7B8B0-8D1A-42BC-901C-550F3A81F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17" y="2341197"/>
            <a:ext cx="1770342" cy="687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B3145E-A61A-4831-91F9-9C7A78A15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684" y="2341197"/>
            <a:ext cx="1822797" cy="687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812A7A-4ECD-44E9-BE9D-6F225068E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003" y="3131320"/>
            <a:ext cx="1822797" cy="687177"/>
          </a:xfrm>
          <a:prstGeom prst="rect">
            <a:avLst/>
          </a:prstGeom>
        </p:spPr>
      </p:pic>
      <p:pic>
        <p:nvPicPr>
          <p:cNvPr id="8" name="Picture 2" descr="Tout savoir sur les licences Creative Commons | Le Souffle Numérique">
            <a:extLst>
              <a:ext uri="{FF2B5EF4-FFF2-40B4-BE49-F238E27FC236}">
                <a16:creationId xmlns:a16="http://schemas.microsoft.com/office/drawing/2014/main" id="{E1DCE068-4C61-4A7C-BD6C-9E406340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932" y="6502726"/>
            <a:ext cx="1015068" cy="3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41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B4B0D577-97D9-42EE-8575-F7D227AE8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54" y="1092180"/>
            <a:ext cx="9137172" cy="514394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9120" y="568960"/>
            <a:ext cx="997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Vidéo : pourquoi </a:t>
            </a:r>
            <a:r>
              <a:rPr lang="fr-FR" sz="2800" dirty="0">
                <a:solidFill>
                  <a:srgbClr val="A6CE39"/>
                </a:solidFill>
              </a:rPr>
              <a:t>ORCID </a:t>
            </a:r>
            <a:r>
              <a:rPr lang="fr-FR" sz="2800" dirty="0"/>
              <a:t>?</a:t>
            </a:r>
            <a:endParaRPr lang="fr-FR" sz="2800" dirty="0">
              <a:solidFill>
                <a:srgbClr val="A6CE39"/>
              </a:solidFill>
            </a:endParaRPr>
          </a:p>
        </p:txBody>
      </p:sp>
      <p:pic>
        <p:nvPicPr>
          <p:cNvPr id="4" name="Picture 2" descr="Tout savoir sur les licences Creative Commons | Le Souffle Numérique">
            <a:extLst>
              <a:ext uri="{FF2B5EF4-FFF2-40B4-BE49-F238E27FC236}">
                <a16:creationId xmlns:a16="http://schemas.microsoft.com/office/drawing/2014/main" id="{E1DCE068-4C61-4A7C-BD6C-9E406340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932" y="6502726"/>
            <a:ext cx="1015068" cy="3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793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569" y="704538"/>
            <a:ext cx="10515600" cy="379454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b="1" dirty="0" err="1"/>
              <a:t>Enregistrez</a:t>
            </a:r>
            <a:r>
              <a:rPr lang="en-GB" sz="5400" b="1" dirty="0"/>
              <a:t> </a:t>
            </a:r>
            <a:r>
              <a:rPr lang="en-GB" sz="5400" b="1" dirty="0" err="1"/>
              <a:t>une</a:t>
            </a:r>
            <a:r>
              <a:rPr lang="en-GB" sz="5400" b="1" dirty="0"/>
              <a:t> </a:t>
            </a:r>
            <a:r>
              <a:rPr lang="en-GB" sz="5400" b="1" dirty="0" err="1"/>
              <a:t>fois</a:t>
            </a:r>
            <a:r>
              <a:rPr lang="en-GB" sz="5400" b="1" dirty="0"/>
              <a:t>, </a:t>
            </a:r>
            <a:r>
              <a:rPr lang="en-GB" sz="5400" b="1" dirty="0" err="1"/>
              <a:t>utilisez</a:t>
            </a:r>
            <a:r>
              <a:rPr lang="en-GB" sz="5400" b="1" dirty="0"/>
              <a:t> </a:t>
            </a:r>
            <a:r>
              <a:rPr lang="en-GB" sz="5400" b="1" dirty="0" err="1"/>
              <a:t>souvent</a:t>
            </a:r>
            <a:br>
              <a:rPr lang="en-GB" sz="5400" dirty="0"/>
            </a:br>
            <a:br>
              <a:rPr lang="en-GB" sz="5400" dirty="0"/>
            </a:br>
            <a:r>
              <a:rPr lang="en-GB" sz="5400" dirty="0"/>
              <a:t>Pour </a:t>
            </a:r>
            <a:r>
              <a:rPr lang="en-GB" sz="5400" dirty="0" err="1"/>
              <a:t>tirer</a:t>
            </a:r>
            <a:r>
              <a:rPr lang="en-GB" sz="5400" dirty="0"/>
              <a:t> </a:t>
            </a:r>
            <a:r>
              <a:rPr lang="en-GB" sz="5400" dirty="0" err="1"/>
              <a:t>tous</a:t>
            </a:r>
            <a:r>
              <a:rPr lang="en-GB" sz="5400" dirty="0"/>
              <a:t> les </a:t>
            </a:r>
            <a:r>
              <a:rPr lang="en-GB" sz="5400" dirty="0" err="1"/>
              <a:t>bénéfices</a:t>
            </a:r>
            <a:r>
              <a:rPr lang="en-GB" sz="5400" dirty="0"/>
              <a:t> </a:t>
            </a:r>
            <a:br>
              <a:rPr lang="en-GB" sz="5400" dirty="0"/>
            </a:br>
            <a:r>
              <a:rPr lang="en-GB" sz="5400" dirty="0" err="1"/>
              <a:t>d’ORCID</a:t>
            </a:r>
            <a:r>
              <a:rPr lang="en-GB" sz="5400" dirty="0"/>
              <a:t>, </a:t>
            </a:r>
            <a:br>
              <a:rPr lang="en-GB" sz="5400" dirty="0"/>
            </a:br>
            <a:r>
              <a:rPr lang="en-GB" sz="5400" dirty="0" err="1"/>
              <a:t>où</a:t>
            </a:r>
            <a:r>
              <a:rPr lang="en-GB" sz="5400" dirty="0"/>
              <a:t> </a:t>
            </a:r>
            <a:r>
              <a:rPr lang="en-GB" sz="5400" dirty="0" err="1"/>
              <a:t>faut-il</a:t>
            </a:r>
            <a:r>
              <a:rPr lang="en-GB" sz="5400" dirty="0"/>
              <a:t> utiliser </a:t>
            </a:r>
            <a:r>
              <a:rPr lang="en-GB" sz="5400" dirty="0" err="1"/>
              <a:t>l’ORCID</a:t>
            </a:r>
            <a:r>
              <a:rPr lang="en-GB" sz="5400" dirty="0"/>
              <a:t> iD?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D09BE82A-FC8B-421C-98EA-B2C4656EB057}"/>
              </a:ext>
            </a:extLst>
          </p:cNvPr>
          <p:cNvSpPr/>
          <p:nvPr/>
        </p:nvSpPr>
        <p:spPr>
          <a:xfrm>
            <a:off x="2935013" y="4670705"/>
            <a:ext cx="6321974" cy="17151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solidFill>
              <a:schemeClr val="accent6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oto Sans Regular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D489E-F68A-425F-8E8E-DAE0D637D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87" y="4776667"/>
            <a:ext cx="1398021" cy="1379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39B7F2-A221-4754-A425-39DD9A4B5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204" y="4961966"/>
            <a:ext cx="1574293" cy="1110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B741B2-7077-4EF0-BF14-BEAAF486C6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434" y="4887086"/>
            <a:ext cx="1227827" cy="1260487"/>
          </a:xfrm>
          <a:prstGeom prst="rect">
            <a:avLst/>
          </a:prstGeom>
        </p:spPr>
      </p:pic>
      <p:pic>
        <p:nvPicPr>
          <p:cNvPr id="8" name="Picture 2" descr="Tout savoir sur les licences Creative Commons | Le Souffle Numérique">
            <a:extLst>
              <a:ext uri="{FF2B5EF4-FFF2-40B4-BE49-F238E27FC236}">
                <a16:creationId xmlns:a16="http://schemas.microsoft.com/office/drawing/2014/main" id="{E1DCE068-4C61-4A7C-BD6C-9E406340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932" y="6502726"/>
            <a:ext cx="1015068" cy="3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43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Tirez</a:t>
            </a:r>
            <a:r>
              <a:rPr lang="en-GB" dirty="0"/>
              <a:t> </a:t>
            </a:r>
            <a:r>
              <a:rPr lang="en-GB" dirty="0" err="1"/>
              <a:t>tous</a:t>
            </a:r>
            <a:r>
              <a:rPr lang="en-GB" dirty="0"/>
              <a:t> les </a:t>
            </a:r>
            <a:r>
              <a:rPr lang="en-GB" dirty="0" err="1"/>
              <a:t>bénéfices</a:t>
            </a:r>
            <a:r>
              <a:rPr lang="en-GB" dirty="0"/>
              <a:t> </a:t>
            </a:r>
            <a:r>
              <a:rPr lang="en-GB" dirty="0" err="1"/>
              <a:t>d’ORCID</a:t>
            </a:r>
            <a:r>
              <a:rPr lang="en-GB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650" y="2186383"/>
            <a:ext cx="2908300" cy="2284015"/>
          </a:xfrm>
        </p:spPr>
        <p:txBody>
          <a:bodyPr/>
          <a:lstStyle/>
          <a:p>
            <a:pPr marL="0" indent="0" algn="r">
              <a:buNone/>
            </a:pPr>
            <a:r>
              <a:rPr lang="en-GB" dirty="0" err="1"/>
              <a:t>Connectez-vous</a:t>
            </a:r>
            <a:endParaRPr lang="en-GB" dirty="0"/>
          </a:p>
          <a:p>
            <a:pPr marL="0" indent="0" algn="r">
              <a:buNone/>
            </a:pPr>
            <a:r>
              <a:rPr lang="en-GB" dirty="0"/>
              <a:t>avec </a:t>
            </a:r>
            <a:r>
              <a:rPr lang="en-GB" dirty="0" err="1"/>
              <a:t>votre</a:t>
            </a:r>
            <a:r>
              <a:rPr lang="en-GB" dirty="0"/>
              <a:t> </a:t>
            </a:r>
            <a:r>
              <a:rPr lang="en-GB" dirty="0" err="1"/>
              <a:t>iD</a:t>
            </a:r>
            <a:r>
              <a:rPr lang="en-GB" dirty="0"/>
              <a:t> </a:t>
            </a:r>
          </a:p>
          <a:p>
            <a:pPr marL="0" indent="0" algn="r">
              <a:buNone/>
            </a:pPr>
            <a:r>
              <a:rPr lang="en-GB" dirty="0" err="1"/>
              <a:t>quand</a:t>
            </a:r>
            <a:r>
              <a:rPr lang="en-GB" dirty="0"/>
              <a:t>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voyez</a:t>
            </a:r>
            <a:endParaRPr lang="en-GB" dirty="0"/>
          </a:p>
          <a:p>
            <a:pPr marL="0" indent="0" algn="r">
              <a:buNone/>
            </a:pPr>
            <a:r>
              <a:rPr lang="en-GB" dirty="0" err="1"/>
              <a:t>l’icône</a:t>
            </a:r>
            <a:r>
              <a:rPr lang="en-GB" dirty="0"/>
              <a:t> </a:t>
            </a:r>
            <a:r>
              <a:rPr lang="en-GB" dirty="0" err="1"/>
              <a:t>iD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4C1E1-CAF5-457F-A66A-DAD6F8EB0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050" y="1943353"/>
            <a:ext cx="4305300" cy="277007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75D9D8-74C9-491A-8066-A14447A7A99E}"/>
              </a:ext>
            </a:extLst>
          </p:cNvPr>
          <p:cNvSpPr txBox="1">
            <a:spLocks/>
          </p:cNvSpPr>
          <p:nvPr/>
        </p:nvSpPr>
        <p:spPr>
          <a:xfrm>
            <a:off x="838200" y="5301798"/>
            <a:ext cx="10515600" cy="1276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err="1"/>
              <a:t>Retrouvez</a:t>
            </a:r>
            <a:r>
              <a:rPr lang="en-GB" dirty="0"/>
              <a:t> </a:t>
            </a:r>
            <a:r>
              <a:rPr lang="en-GB" dirty="0" err="1"/>
              <a:t>toute</a:t>
            </a:r>
            <a:r>
              <a:rPr lang="en-GB" dirty="0"/>
              <a:t> la documentation sur </a:t>
            </a:r>
            <a:r>
              <a:rPr lang="en-GB" b="1" dirty="0"/>
              <a:t>Welcome to ORCID</a:t>
            </a:r>
          </a:p>
          <a:p>
            <a:pPr marL="0" indent="0" algn="ctr">
              <a:buNone/>
            </a:pPr>
            <a:r>
              <a:rPr lang="en-GB" dirty="0">
                <a:hlinkClick r:id="rId5"/>
              </a:rPr>
              <a:t>https://orcid.org/help</a:t>
            </a:r>
            <a:r>
              <a:rPr lang="en-GB" dirty="0"/>
              <a:t>     </a:t>
            </a:r>
          </a:p>
        </p:txBody>
      </p:sp>
      <p:pic>
        <p:nvPicPr>
          <p:cNvPr id="6" name="Picture 2" descr="Tout savoir sur les licences Creative Commons | Le Souffle Numérique">
            <a:extLst>
              <a:ext uri="{FF2B5EF4-FFF2-40B4-BE49-F238E27FC236}">
                <a16:creationId xmlns:a16="http://schemas.microsoft.com/office/drawing/2014/main" id="{E1DCE068-4C61-4A7C-BD6C-9E406340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932" y="6502726"/>
            <a:ext cx="1015068" cy="3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0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Inscrivez-vous</a:t>
            </a:r>
            <a:r>
              <a:rPr lang="en-GB" dirty="0"/>
              <a:t> pour </a:t>
            </a:r>
            <a:r>
              <a:rPr lang="en-GB" dirty="0" err="1"/>
              <a:t>obtenir</a:t>
            </a:r>
            <a:r>
              <a:rPr lang="en-GB" dirty="0"/>
              <a:t> </a:t>
            </a:r>
            <a:r>
              <a:rPr lang="en-GB" dirty="0" err="1"/>
              <a:t>votre</a:t>
            </a:r>
            <a:r>
              <a:rPr lang="en-GB" dirty="0"/>
              <a:t> ORCID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3825"/>
            <a:ext cx="10515600" cy="1222375"/>
          </a:xfrm>
        </p:spPr>
        <p:txBody>
          <a:bodyPr>
            <a:normAutofit/>
          </a:bodyPr>
          <a:lstStyle/>
          <a:p>
            <a:pPr marL="0" lvl="0" indent="0" algn="ctr" fontAlgn="base">
              <a:buNone/>
            </a:pPr>
            <a:r>
              <a:rPr lang="en-GB" sz="6600" u="sng" dirty="0">
                <a:hlinkClick r:id="rId4"/>
              </a:rPr>
              <a:t>https://orcid.org/register</a:t>
            </a:r>
            <a:endParaRPr lang="en-GB" sz="6600" dirty="0"/>
          </a:p>
        </p:txBody>
      </p:sp>
      <p:pic>
        <p:nvPicPr>
          <p:cNvPr id="4" name="Picture 2" descr="Tout savoir sur les licences Creative Commons | Le Souffle Numérique">
            <a:extLst>
              <a:ext uri="{FF2B5EF4-FFF2-40B4-BE49-F238E27FC236}">
                <a16:creationId xmlns:a16="http://schemas.microsoft.com/office/drawing/2014/main" id="{E1DCE068-4C61-4A7C-BD6C-9E406340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932" y="6502726"/>
            <a:ext cx="1015068" cy="3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47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présentation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Présenter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ORCID et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ses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avantages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Expliquer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comment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obtenir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ORCID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et le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relier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institution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Sensibiliser au bon usage de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l’ORCID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encourager à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l’utiliser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de manière à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exploiter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les benefices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out savoir sur les licences Creative Commons | Le Souffle Numérique">
            <a:extLst>
              <a:ext uri="{FF2B5EF4-FFF2-40B4-BE49-F238E27FC236}">
                <a16:creationId xmlns:a16="http://schemas.microsoft.com/office/drawing/2014/main" id="{E1DCE068-4C61-4A7C-BD6C-9E406340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932" y="6502726"/>
            <a:ext cx="1015068" cy="3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4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Qu’est-ce</a:t>
            </a:r>
            <a:r>
              <a:rPr lang="en-GB" dirty="0"/>
              <a:t> </a:t>
            </a:r>
            <a:r>
              <a:rPr lang="en-GB" dirty="0" err="1"/>
              <a:t>qu’ORCID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72300" cy="4351338"/>
          </a:xfrm>
        </p:spPr>
        <p:txBody>
          <a:bodyPr>
            <a:normAutofit/>
          </a:bodyPr>
          <a:lstStyle/>
          <a:p>
            <a:r>
              <a:rPr lang="en-GB" b="1" i="1" dirty="0"/>
              <a:t>O</a:t>
            </a:r>
            <a:r>
              <a:rPr lang="en-GB" i="1" dirty="0"/>
              <a:t>pen </a:t>
            </a:r>
            <a:r>
              <a:rPr lang="en-GB" b="1" i="1" dirty="0"/>
              <a:t>R</a:t>
            </a:r>
            <a:r>
              <a:rPr lang="en-GB" i="1" dirty="0"/>
              <a:t>esearcher and </a:t>
            </a:r>
            <a:r>
              <a:rPr lang="en-GB" b="1" i="1" dirty="0"/>
              <a:t>C</a:t>
            </a:r>
            <a:r>
              <a:rPr lang="en-GB" i="1" dirty="0"/>
              <a:t>ontributor </a:t>
            </a:r>
            <a:r>
              <a:rPr lang="en-GB" b="1" i="1" dirty="0"/>
              <a:t>Id</a:t>
            </a:r>
            <a:r>
              <a:rPr lang="en-GB" i="1" dirty="0"/>
              <a:t>entifier</a:t>
            </a:r>
          </a:p>
          <a:p>
            <a:r>
              <a:rPr lang="en-GB" dirty="0"/>
              <a:t>ORCID </a:t>
            </a:r>
            <a:r>
              <a:rPr lang="en-GB" dirty="0" err="1"/>
              <a:t>iD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 un </a:t>
            </a:r>
            <a:r>
              <a:rPr lang="en-GB" dirty="0" err="1"/>
              <a:t>identifiant</a:t>
            </a:r>
            <a:r>
              <a:rPr lang="en-GB" dirty="0"/>
              <a:t> unique à 16 </a:t>
            </a:r>
            <a:r>
              <a:rPr lang="en-GB" dirty="0" err="1"/>
              <a:t>chiffres</a:t>
            </a:r>
            <a:endParaRPr lang="en-GB" dirty="0"/>
          </a:p>
          <a:p>
            <a:r>
              <a:rPr lang="en-GB" dirty="0" err="1"/>
              <a:t>L’inscription</a:t>
            </a:r>
            <a:r>
              <a:rPr lang="en-GB" dirty="0"/>
              <a:t> dans ORCID et </a:t>
            </a:r>
            <a:r>
              <a:rPr lang="en-GB" dirty="0" err="1"/>
              <a:t>l’usage</a:t>
            </a:r>
            <a:r>
              <a:rPr lang="en-GB" dirty="0"/>
              <a:t> de </a:t>
            </a:r>
            <a:r>
              <a:rPr lang="en-GB" dirty="0" err="1"/>
              <a:t>l’ORCID</a:t>
            </a:r>
            <a:r>
              <a:rPr lang="en-GB" dirty="0"/>
              <a:t> ID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libres</a:t>
            </a:r>
            <a:r>
              <a:rPr lang="en-GB" dirty="0"/>
              <a:t> </a:t>
            </a:r>
          </a:p>
          <a:p>
            <a:r>
              <a:rPr lang="en-GB" dirty="0"/>
              <a:t>ORCID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utilisé</a:t>
            </a:r>
            <a:r>
              <a:rPr lang="en-GB" dirty="0"/>
              <a:t> à travers le monde par: </a:t>
            </a:r>
          </a:p>
          <a:p>
            <a:pPr lvl="1"/>
            <a:r>
              <a:rPr lang="en-GB" dirty="0"/>
              <a:t>Des organisations de recherche et </a:t>
            </a:r>
            <a:r>
              <a:rPr lang="en-GB" dirty="0" err="1"/>
              <a:t>leurs</a:t>
            </a:r>
            <a:r>
              <a:rPr lang="en-GB" dirty="0"/>
              <a:t> members</a:t>
            </a:r>
          </a:p>
          <a:p>
            <a:pPr lvl="1"/>
            <a:r>
              <a:rPr lang="en-GB" dirty="0"/>
              <a:t>Des </a:t>
            </a:r>
            <a:r>
              <a:rPr lang="en-GB" dirty="0" err="1"/>
              <a:t>éditeurs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Des </a:t>
            </a:r>
            <a:r>
              <a:rPr lang="en-GB" dirty="0" err="1"/>
              <a:t>financeurs</a:t>
            </a:r>
            <a:endParaRPr lang="en-GB" dirty="0"/>
          </a:p>
          <a:p>
            <a:pPr lvl="1"/>
            <a:r>
              <a:rPr lang="en-GB" dirty="0"/>
              <a:t>Des </a:t>
            </a:r>
            <a:r>
              <a:rPr lang="en-GB" dirty="0" err="1"/>
              <a:t>agences</a:t>
            </a:r>
            <a:r>
              <a:rPr lang="en-GB" dirty="0"/>
              <a:t> </a:t>
            </a:r>
            <a:r>
              <a:rPr lang="en-GB" dirty="0" err="1"/>
              <a:t>d’évaluation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B9F570-345D-4500-9502-B2AC3D506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1690688"/>
            <a:ext cx="3738888" cy="3546010"/>
          </a:xfrm>
          <a:prstGeom prst="rect">
            <a:avLst/>
          </a:prstGeom>
        </p:spPr>
      </p:pic>
      <p:pic>
        <p:nvPicPr>
          <p:cNvPr id="5" name="Picture 2" descr="Tout savoir sur les licences Creative Commons | Le Souffle Numérique">
            <a:extLst>
              <a:ext uri="{FF2B5EF4-FFF2-40B4-BE49-F238E27FC236}">
                <a16:creationId xmlns:a16="http://schemas.microsoft.com/office/drawing/2014/main" id="{E1DCE068-4C61-4A7C-BD6C-9E406340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932" y="6502726"/>
            <a:ext cx="1015068" cy="3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33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2FA7EBAC-70A8-4348-894C-B7E7D297B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909300"/>
            <a:ext cx="9137172" cy="515156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26160" y="386080"/>
            <a:ext cx="675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Vidéo : qu’est-ce qu’</a:t>
            </a:r>
            <a:r>
              <a:rPr lang="fr-FR" sz="2800" dirty="0">
                <a:solidFill>
                  <a:srgbClr val="A6CE39"/>
                </a:solidFill>
              </a:rPr>
              <a:t>ORCID </a:t>
            </a:r>
            <a:r>
              <a:rPr lang="fr-FR" sz="2800" dirty="0"/>
              <a:t>?</a:t>
            </a:r>
          </a:p>
        </p:txBody>
      </p:sp>
      <p:pic>
        <p:nvPicPr>
          <p:cNvPr id="4" name="Picture 2" descr="Tout savoir sur les licences Creative Commons | Le Souffle Numérique">
            <a:extLst>
              <a:ext uri="{FF2B5EF4-FFF2-40B4-BE49-F238E27FC236}">
                <a16:creationId xmlns:a16="http://schemas.microsoft.com/office/drawing/2014/main" id="{E1DCE068-4C61-4A7C-BD6C-9E406340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932" y="6502726"/>
            <a:ext cx="1015068" cy="3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51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220" y="634947"/>
            <a:ext cx="10515600" cy="5555990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identifiant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parmi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tant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d’autres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</a:p>
        </p:txBody>
      </p:sp>
      <p:pic>
        <p:nvPicPr>
          <p:cNvPr id="3" name="Picture 2" descr="Tout savoir sur les licences Creative Commons | Le Souffle Numérique">
            <a:extLst>
              <a:ext uri="{FF2B5EF4-FFF2-40B4-BE49-F238E27FC236}">
                <a16:creationId xmlns:a16="http://schemas.microsoft.com/office/drawing/2014/main" id="{E1DCE068-4C61-4A7C-BD6C-9E406340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932" y="6502726"/>
            <a:ext cx="1015068" cy="3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12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 quoi ORCID </a:t>
            </a:r>
            <a:r>
              <a:rPr lang="en-GB" dirty="0" err="1"/>
              <a:t>peut-il</a:t>
            </a:r>
            <a:r>
              <a:rPr lang="en-GB" dirty="0"/>
              <a:t> </a:t>
            </a:r>
            <a:r>
              <a:rPr lang="en-GB" dirty="0" err="1"/>
              <a:t>servir</a:t>
            </a:r>
            <a:r>
              <a:rPr lang="en-GB" dirty="0"/>
              <a:t>?  </a:t>
            </a:r>
            <a:r>
              <a:rPr lang="en-GB" dirty="0" err="1"/>
              <a:t>Votre</a:t>
            </a:r>
            <a:r>
              <a:rPr lang="en-GB" dirty="0"/>
              <a:t> iD…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 fontAlgn="base">
              <a:buFont typeface="+mj-lt"/>
              <a:buAutoNum type="arabicPeriod"/>
            </a:pPr>
            <a:r>
              <a:rPr lang="en-GB" dirty="0"/>
              <a:t>Il </a:t>
            </a:r>
            <a:r>
              <a:rPr lang="en-GB" dirty="0" err="1"/>
              <a:t>vous</a:t>
            </a:r>
            <a:r>
              <a:rPr lang="en-GB" dirty="0"/>
              <a:t>  </a:t>
            </a:r>
            <a:r>
              <a:rPr lang="en-GB" dirty="0" err="1"/>
              <a:t>distingue</a:t>
            </a:r>
            <a:r>
              <a:rPr lang="en-GB" dirty="0"/>
              <a:t> des </a:t>
            </a:r>
            <a:r>
              <a:rPr lang="en-GB" dirty="0" err="1"/>
              <a:t>autres</a:t>
            </a:r>
            <a:r>
              <a:rPr lang="en-GB" dirty="0"/>
              <a:t> </a:t>
            </a:r>
            <a:r>
              <a:rPr lang="en-GB" dirty="0" err="1"/>
              <a:t>chercheurs</a:t>
            </a:r>
            <a:r>
              <a:rPr lang="en-GB" dirty="0"/>
              <a:t> </a:t>
            </a:r>
            <a:r>
              <a:rPr lang="en-GB" dirty="0" err="1"/>
              <a:t>dont</a:t>
            </a:r>
            <a:r>
              <a:rPr lang="en-GB" dirty="0"/>
              <a:t> </a:t>
            </a:r>
            <a:r>
              <a:rPr lang="en-GB" dirty="0" err="1"/>
              <a:t>vos</a:t>
            </a:r>
            <a:r>
              <a:rPr lang="en-GB" dirty="0"/>
              <a:t> </a:t>
            </a:r>
            <a:r>
              <a:rPr lang="en-GB" dirty="0" err="1"/>
              <a:t>homonymes</a:t>
            </a:r>
            <a:r>
              <a:rPr lang="en-GB" dirty="0"/>
              <a:t> et </a:t>
            </a:r>
            <a:r>
              <a:rPr lang="en-GB" dirty="0" err="1"/>
              <a:t>garantit</a:t>
            </a:r>
            <a:r>
              <a:rPr lang="en-GB" dirty="0"/>
              <a:t> de </a:t>
            </a:r>
            <a:r>
              <a:rPr lang="en-GB" dirty="0" err="1"/>
              <a:t>ce</a:t>
            </a:r>
            <a:r>
              <a:rPr lang="en-GB" dirty="0"/>
              <a:t> fait que </a:t>
            </a:r>
            <a:r>
              <a:rPr lang="en-GB" dirty="0" err="1"/>
              <a:t>vos</a:t>
            </a:r>
            <a:r>
              <a:rPr lang="en-GB" dirty="0"/>
              <a:t> </a:t>
            </a:r>
            <a:r>
              <a:rPr lang="en-GB" dirty="0" err="1"/>
              <a:t>résultats</a:t>
            </a:r>
            <a:r>
              <a:rPr lang="en-GB" dirty="0"/>
              <a:t> et </a:t>
            </a:r>
            <a:r>
              <a:rPr lang="en-GB" dirty="0" err="1"/>
              <a:t>activités</a:t>
            </a:r>
            <a:r>
              <a:rPr lang="en-GB" dirty="0"/>
              <a:t> de recherche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sont</a:t>
            </a:r>
            <a:r>
              <a:rPr lang="en-GB" dirty="0"/>
              <a:t> </a:t>
            </a:r>
            <a:r>
              <a:rPr lang="en-GB" dirty="0" err="1"/>
              <a:t>correctement</a:t>
            </a:r>
            <a:r>
              <a:rPr lang="en-GB" dirty="0"/>
              <a:t> </a:t>
            </a:r>
            <a:r>
              <a:rPr lang="en-GB" dirty="0" err="1"/>
              <a:t>attribués</a:t>
            </a:r>
            <a:endParaRPr lang="en-GB" dirty="0"/>
          </a:p>
          <a:p>
            <a:pPr marL="514350" lvl="0" indent="-514350" fontAlgn="base">
              <a:buFont typeface="+mj-lt"/>
              <a:buAutoNum type="arabicPeriod"/>
            </a:pPr>
            <a:r>
              <a:rPr lang="en-GB" dirty="0"/>
              <a:t>Il </a:t>
            </a:r>
            <a:r>
              <a:rPr lang="en-GB" dirty="0" err="1"/>
              <a:t>vous</a:t>
            </a:r>
            <a:r>
              <a:rPr lang="en-GB" dirty="0"/>
              <a:t> </a:t>
            </a:r>
            <a:r>
              <a:rPr lang="en-GB" dirty="0" err="1"/>
              <a:t>relie</a:t>
            </a:r>
            <a:r>
              <a:rPr lang="en-GB" dirty="0"/>
              <a:t> de manière simple et </a:t>
            </a:r>
            <a:r>
              <a:rPr lang="en-GB" dirty="0" err="1"/>
              <a:t>fiable</a:t>
            </a:r>
            <a:r>
              <a:rPr lang="en-GB" dirty="0"/>
              <a:t> à </a:t>
            </a:r>
            <a:r>
              <a:rPr lang="en-GB" dirty="0" err="1"/>
              <a:t>vos</a:t>
            </a:r>
            <a:r>
              <a:rPr lang="en-GB" dirty="0"/>
              <a:t> </a:t>
            </a:r>
            <a:r>
              <a:rPr lang="en-GB" dirty="0" err="1"/>
              <a:t>collaborateurs</a:t>
            </a:r>
            <a:r>
              <a:rPr lang="en-GB" dirty="0"/>
              <a:t>, </a:t>
            </a:r>
            <a:r>
              <a:rPr lang="en-GB" dirty="0" err="1"/>
              <a:t>vos</a:t>
            </a:r>
            <a:r>
              <a:rPr lang="en-GB" dirty="0"/>
              <a:t> </a:t>
            </a:r>
            <a:r>
              <a:rPr lang="en-GB" dirty="0" err="1"/>
              <a:t>copubliant</a:t>
            </a:r>
            <a:r>
              <a:rPr lang="en-GB" dirty="0"/>
              <a:t> et </a:t>
            </a:r>
            <a:r>
              <a:rPr lang="en-GB" dirty="0" err="1"/>
              <a:t>vos</a:t>
            </a:r>
            <a:r>
              <a:rPr lang="en-GB" dirty="0"/>
              <a:t> </a:t>
            </a:r>
            <a:r>
              <a:rPr lang="en-GB" dirty="0" err="1"/>
              <a:t>différentes</a:t>
            </a:r>
            <a:r>
              <a:rPr lang="en-GB" dirty="0"/>
              <a:t> affiliations tout au long de </a:t>
            </a:r>
            <a:r>
              <a:rPr lang="en-GB" dirty="0" err="1"/>
              <a:t>votre</a:t>
            </a:r>
            <a:r>
              <a:rPr lang="en-GB" dirty="0"/>
              <a:t> </a:t>
            </a:r>
            <a:r>
              <a:rPr lang="en-GB" dirty="0" err="1"/>
              <a:t>carrière</a:t>
            </a:r>
            <a:r>
              <a:rPr lang="en-GB" dirty="0"/>
              <a:t> 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GB" dirty="0"/>
              <a:t>Il </a:t>
            </a:r>
            <a:r>
              <a:rPr lang="en-GB" dirty="0" err="1"/>
              <a:t>facilite</a:t>
            </a:r>
            <a:r>
              <a:rPr lang="en-GB" dirty="0"/>
              <a:t> le </a:t>
            </a:r>
            <a:r>
              <a:rPr lang="en-GB" dirty="0" err="1"/>
              <a:t>remplissage</a:t>
            </a:r>
            <a:r>
              <a:rPr lang="en-GB" dirty="0"/>
              <a:t> </a:t>
            </a:r>
            <a:r>
              <a:rPr lang="en-GB" dirty="0" err="1"/>
              <a:t>automatique</a:t>
            </a:r>
            <a:r>
              <a:rPr lang="en-GB" dirty="0"/>
              <a:t> de </a:t>
            </a:r>
            <a:r>
              <a:rPr lang="en-GB" dirty="0" err="1"/>
              <a:t>certains</a:t>
            </a:r>
            <a:r>
              <a:rPr lang="en-GB" dirty="0"/>
              <a:t> </a:t>
            </a:r>
            <a:r>
              <a:rPr lang="en-GB" dirty="0" err="1"/>
              <a:t>formulaires</a:t>
            </a:r>
            <a:r>
              <a:rPr lang="en-GB" dirty="0"/>
              <a:t> et </a:t>
            </a:r>
            <a:r>
              <a:rPr lang="en-GB" dirty="0" err="1"/>
              <a:t>permet</a:t>
            </a:r>
            <a:r>
              <a:rPr lang="en-GB" dirty="0"/>
              <a:t> la </a:t>
            </a:r>
            <a:r>
              <a:rPr lang="en-GB" dirty="0" err="1"/>
              <a:t>saisie</a:t>
            </a:r>
            <a:r>
              <a:rPr lang="en-GB" dirty="0"/>
              <a:t>, la recuperation et </a:t>
            </a:r>
            <a:r>
              <a:rPr lang="en-GB" dirty="0" err="1"/>
              <a:t>l’enrichissement</a:t>
            </a:r>
            <a:r>
              <a:rPr lang="en-GB" dirty="0"/>
              <a:t> </a:t>
            </a:r>
            <a:r>
              <a:rPr lang="en-GB" dirty="0" err="1"/>
              <a:t>automatique</a:t>
            </a:r>
            <a:r>
              <a:rPr lang="en-GB" dirty="0"/>
              <a:t> </a:t>
            </a:r>
            <a:r>
              <a:rPr lang="en-GB" dirty="0" err="1"/>
              <a:t>vos</a:t>
            </a:r>
            <a:r>
              <a:rPr lang="en-GB" dirty="0"/>
              <a:t> </a:t>
            </a:r>
            <a:r>
              <a:rPr lang="en-GB" dirty="0" err="1"/>
              <a:t>données</a:t>
            </a:r>
            <a:r>
              <a:rPr lang="en-GB" dirty="0"/>
              <a:t> </a:t>
            </a:r>
            <a:r>
              <a:rPr lang="en-GB" dirty="0" err="1"/>
              <a:t>administratives</a:t>
            </a:r>
            <a:r>
              <a:rPr lang="en-GB" dirty="0"/>
              <a:t> et/</a:t>
            </a:r>
            <a:r>
              <a:rPr lang="en-GB" dirty="0" err="1"/>
              <a:t>ou</a:t>
            </a:r>
            <a:r>
              <a:rPr lang="en-GB" dirty="0"/>
              <a:t> </a:t>
            </a:r>
            <a:r>
              <a:rPr lang="en-GB" dirty="0" err="1"/>
              <a:t>bibliographique</a:t>
            </a:r>
            <a:r>
              <a:rPr lang="en-GB" dirty="0"/>
              <a:t> (dans le respect du RGPD)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en-GB" dirty="0"/>
              <a:t>II </a:t>
            </a:r>
            <a:r>
              <a:rPr lang="en-GB" dirty="0" err="1"/>
              <a:t>améliore</a:t>
            </a:r>
            <a:r>
              <a:rPr lang="en-GB" dirty="0"/>
              <a:t> </a:t>
            </a:r>
            <a:r>
              <a:rPr lang="en-GB" dirty="0" err="1"/>
              <a:t>votre</a:t>
            </a:r>
            <a:r>
              <a:rPr lang="en-GB" dirty="0"/>
              <a:t> </a:t>
            </a:r>
            <a:r>
              <a:rPr lang="en-GB" dirty="0" err="1"/>
              <a:t>visibilité</a:t>
            </a:r>
            <a:r>
              <a:rPr lang="en-GB" dirty="0"/>
              <a:t> et </a:t>
            </a:r>
            <a:r>
              <a:rPr lang="en-GB" dirty="0" err="1"/>
              <a:t>contribue</a:t>
            </a:r>
            <a:r>
              <a:rPr lang="en-GB" dirty="0"/>
              <a:t> à </a:t>
            </a:r>
            <a:r>
              <a:rPr lang="en-GB" dirty="0" err="1"/>
              <a:t>rendre</a:t>
            </a:r>
            <a:r>
              <a:rPr lang="en-GB" dirty="0"/>
              <a:t> </a:t>
            </a:r>
            <a:r>
              <a:rPr lang="en-GB" dirty="0" err="1"/>
              <a:t>vos</a:t>
            </a:r>
            <a:r>
              <a:rPr lang="en-GB" dirty="0"/>
              <a:t> travaux de recherche plus “FAIR” </a:t>
            </a:r>
            <a:r>
              <a:rPr lang="en-GB" dirty="0" err="1"/>
              <a:t>c’est</a:t>
            </a:r>
            <a:r>
              <a:rPr lang="en-GB" dirty="0"/>
              <a:t> à dire plus </a:t>
            </a:r>
            <a:r>
              <a:rPr lang="en-GB" dirty="0" err="1"/>
              <a:t>facilement</a:t>
            </a:r>
            <a:r>
              <a:rPr lang="en-GB" dirty="0"/>
              <a:t> </a:t>
            </a:r>
            <a:r>
              <a:rPr lang="en-GB" dirty="0" err="1"/>
              <a:t>trouvables</a:t>
            </a:r>
            <a:r>
              <a:rPr lang="en-GB" dirty="0"/>
              <a:t>, </a:t>
            </a:r>
            <a:r>
              <a:rPr lang="en-GB" dirty="0" err="1"/>
              <a:t>accessibles</a:t>
            </a:r>
            <a:r>
              <a:rPr lang="en-GB" dirty="0"/>
              <a:t>, </a:t>
            </a:r>
            <a:r>
              <a:rPr lang="en-GB" dirty="0" err="1"/>
              <a:t>intéroperables</a:t>
            </a:r>
            <a:r>
              <a:rPr lang="en-GB" dirty="0"/>
              <a:t>, et </a:t>
            </a:r>
            <a:r>
              <a:rPr lang="en-GB" dirty="0" err="1"/>
              <a:t>réutilisables</a:t>
            </a:r>
            <a:r>
              <a:rPr lang="en-GB" dirty="0"/>
              <a:t> de manière </a:t>
            </a:r>
            <a:r>
              <a:rPr lang="en-GB" dirty="0" err="1"/>
              <a:t>pérenne</a:t>
            </a:r>
            <a:endParaRPr lang="en-GB" dirty="0"/>
          </a:p>
        </p:txBody>
      </p:sp>
      <p:pic>
        <p:nvPicPr>
          <p:cNvPr id="4" name="Picture 2" descr="Tout savoir sur les licences Creative Commons | Le Souffle Numérique">
            <a:extLst>
              <a:ext uri="{FF2B5EF4-FFF2-40B4-BE49-F238E27FC236}">
                <a16:creationId xmlns:a16="http://schemas.microsoft.com/office/drawing/2014/main" id="{E1DCE068-4C61-4A7C-BD6C-9E406340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932" y="6502726"/>
            <a:ext cx="1015068" cy="3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02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1437"/>
          </a:xfrm>
        </p:spPr>
        <p:txBody>
          <a:bodyPr>
            <a:normAutofit fontScale="90000"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n-GB" dirty="0"/>
              <a:t>Comment se </a:t>
            </a:r>
            <a:r>
              <a:rPr lang="en-GB" dirty="0" err="1"/>
              <a:t>démarquer</a:t>
            </a:r>
            <a:r>
              <a:rPr lang="en-GB" dirty="0"/>
              <a:t> dans l’ oceans de </a:t>
            </a:r>
            <a:r>
              <a:rPr lang="en-GB" dirty="0" err="1"/>
              <a:t>chercheurs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8" y="1504887"/>
            <a:ext cx="3371454" cy="18323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35" y="3601327"/>
            <a:ext cx="9342930" cy="2933954"/>
          </a:xfrm>
          <a:prstGeom prst="rect">
            <a:avLst/>
          </a:prstGeom>
          <a:ln>
            <a:solidFill>
              <a:srgbClr val="A6CE39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62" y="1504887"/>
            <a:ext cx="7953899" cy="183231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424608" y="1913211"/>
            <a:ext cx="337145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- « Je suis le 38</a:t>
            </a:r>
            <a:r>
              <a:rPr lang="fr-FR" sz="1200" baseline="30000" dirty="0"/>
              <a:t>ème</a:t>
            </a:r>
            <a:r>
              <a:rPr lang="fr-FR" sz="1200" dirty="0"/>
              <a:t> auteur…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Aïe, c’est nul ça !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Attends la fin, je suis le 38</a:t>
            </a:r>
            <a:r>
              <a:rPr lang="fr-FR" sz="1200" baseline="30000" dirty="0"/>
              <a:t>ème</a:t>
            </a:r>
            <a:r>
              <a:rPr lang="fr-FR" sz="1200" dirty="0"/>
              <a:t> auteur… qui s’appelle Wang !</a:t>
            </a:r>
          </a:p>
          <a:p>
            <a:pPr marL="285750" indent="-285750">
              <a:buFontTx/>
              <a:buChar char="-"/>
            </a:pPr>
            <a:r>
              <a:rPr lang="fr-FR" sz="1200" dirty="0"/>
              <a:t>Oh… »</a:t>
            </a:r>
          </a:p>
        </p:txBody>
      </p:sp>
      <p:pic>
        <p:nvPicPr>
          <p:cNvPr id="7" name="Picture 2" descr="Tout savoir sur les licences Creative Commons | Le Souffle Numérique">
            <a:extLst>
              <a:ext uri="{FF2B5EF4-FFF2-40B4-BE49-F238E27FC236}">
                <a16:creationId xmlns:a16="http://schemas.microsoft.com/office/drawing/2014/main" id="{E1DCE068-4C61-4A7C-BD6C-9E406340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932" y="6502726"/>
            <a:ext cx="1015068" cy="3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5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3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 err="1"/>
              <a:t>Pourquoi</a:t>
            </a:r>
            <a:r>
              <a:rPr lang="en-GB" sz="4000" dirty="0"/>
              <a:t> </a:t>
            </a:r>
            <a:r>
              <a:rPr lang="en-GB" sz="4000" dirty="0" err="1"/>
              <a:t>est-il</a:t>
            </a:r>
            <a:r>
              <a:rPr lang="en-GB" sz="4000" dirty="0"/>
              <a:t> important de lever les </a:t>
            </a:r>
            <a:r>
              <a:rPr lang="en-GB" sz="4000" dirty="0" err="1"/>
              <a:t>ambiguïtés</a:t>
            </a:r>
            <a:r>
              <a:rPr lang="en-GB" sz="4000" dirty="0"/>
              <a:t> de nom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5" y="1818526"/>
            <a:ext cx="7641315" cy="425844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88370" y="1987820"/>
            <a:ext cx="72009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cap="small" dirty="0">
                <a:latin typeface="Comic Sans MS" panose="030F0702030302020204" pitchFamily="66" charset="0"/>
              </a:rPr>
              <a:t>La vraie Sofia Garcia pourrait-elle se lever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1ECDE42-393E-414C-8858-9A4E553F0785}"/>
              </a:ext>
            </a:extLst>
          </p:cNvPr>
          <p:cNvSpPr txBox="1"/>
          <p:nvPr/>
        </p:nvSpPr>
        <p:spPr>
          <a:xfrm>
            <a:off x="8650840" y="2701537"/>
            <a:ext cx="29932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Valider son identité et garantir l’intégrité et la paternité de ses travaux sans oubli ou ajout </a:t>
            </a:r>
          </a:p>
        </p:txBody>
      </p:sp>
      <p:pic>
        <p:nvPicPr>
          <p:cNvPr id="7" name="Picture 2" descr="Tout savoir sur les licences Creative Commons | Le Souffle Numérique">
            <a:extLst>
              <a:ext uri="{FF2B5EF4-FFF2-40B4-BE49-F238E27FC236}">
                <a16:creationId xmlns:a16="http://schemas.microsoft.com/office/drawing/2014/main" id="{E1DCE068-4C61-4A7C-BD6C-9E406340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932" y="6502726"/>
            <a:ext cx="1015068" cy="3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99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9249"/>
            <a:ext cx="10515600" cy="1325563"/>
          </a:xfrm>
        </p:spPr>
        <p:txBody>
          <a:bodyPr/>
          <a:lstStyle/>
          <a:p>
            <a:pPr algn="ctr"/>
            <a:r>
              <a:rPr lang="en-GB" dirty="0" err="1"/>
              <a:t>Quand</a:t>
            </a:r>
            <a:r>
              <a:rPr lang="en-GB" dirty="0"/>
              <a:t> </a:t>
            </a:r>
            <a:r>
              <a:rPr lang="en-GB" dirty="0" err="1"/>
              <a:t>puis</a:t>
            </a:r>
            <a:r>
              <a:rPr lang="en-GB" dirty="0"/>
              <a:t>-je utiliser mon ORCID </a:t>
            </a:r>
            <a:r>
              <a:rPr lang="en-GB" dirty="0" err="1"/>
              <a:t>iD</a:t>
            </a:r>
            <a:r>
              <a:rPr lang="en-GB" dirty="0"/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06000" cy="742914"/>
          </a:xfrm>
        </p:spPr>
        <p:txBody>
          <a:bodyPr>
            <a:normAutofit/>
          </a:bodyPr>
          <a:lstStyle/>
          <a:p>
            <a:pPr marL="0" lvl="0" indent="0" fontAlgn="base">
              <a:buNone/>
            </a:pPr>
            <a:r>
              <a:rPr lang="en-GB" sz="4000" dirty="0" err="1"/>
              <a:t>Dès</a:t>
            </a:r>
            <a:r>
              <a:rPr lang="en-GB" sz="4000" dirty="0"/>
              <a:t> que </a:t>
            </a:r>
            <a:r>
              <a:rPr lang="en-GB" sz="4000" dirty="0" err="1"/>
              <a:t>vous</a:t>
            </a:r>
            <a:r>
              <a:rPr lang="en-GB" sz="4000" dirty="0"/>
              <a:t> </a:t>
            </a:r>
            <a:r>
              <a:rPr lang="en-GB" sz="4000" dirty="0" err="1"/>
              <a:t>voyez</a:t>
            </a:r>
            <a:r>
              <a:rPr lang="en-GB" sz="4000" dirty="0"/>
              <a:t> </a:t>
            </a:r>
            <a:r>
              <a:rPr lang="en-GB" sz="4000" dirty="0" err="1"/>
              <a:t>apparaître</a:t>
            </a:r>
            <a:r>
              <a:rPr lang="en-GB" sz="4000" dirty="0"/>
              <a:t> </a:t>
            </a:r>
            <a:r>
              <a:rPr lang="en-GB" sz="4000" dirty="0" err="1"/>
              <a:t>ce</a:t>
            </a:r>
            <a:r>
              <a:rPr lang="en-GB" sz="4000" dirty="0"/>
              <a:t> logo:</a:t>
            </a:r>
          </a:p>
          <a:p>
            <a:pPr marL="0" lvl="0" indent="0" fontAlgn="base">
              <a:buNone/>
            </a:pPr>
            <a:endParaRPr lang="en-GB" sz="4000" dirty="0"/>
          </a:p>
          <a:p>
            <a:pPr marL="0" lvl="0" indent="0" fontAlgn="base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89D11-FB43-4E66-9A23-E539EC7EF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750" y="2860785"/>
            <a:ext cx="4305300" cy="2770077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E120A3D5-5FBE-4F81-9CD1-05B735F5E818}"/>
              </a:ext>
            </a:extLst>
          </p:cNvPr>
          <p:cNvSpPr/>
          <p:nvPr/>
        </p:nvSpPr>
        <p:spPr>
          <a:xfrm rot="20396510">
            <a:off x="7991978" y="2412868"/>
            <a:ext cx="222901" cy="2741201"/>
          </a:xfrm>
          <a:prstGeom prst="downArrow">
            <a:avLst/>
          </a:prstGeom>
          <a:solidFill>
            <a:srgbClr val="A6CE39"/>
          </a:solidFill>
          <a:ln w="38100">
            <a:solidFill>
              <a:srgbClr val="A6C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668261" y="2860785"/>
            <a:ext cx="60925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2800" dirty="0"/>
              <a:t>Au moment de </a:t>
            </a:r>
            <a:r>
              <a:rPr lang="en-GB" sz="2800" dirty="0" err="1"/>
              <a:t>soumettre</a:t>
            </a:r>
            <a:r>
              <a:rPr lang="en-GB" sz="2800" dirty="0"/>
              <a:t> un manuscript, article, these etc.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2800" dirty="0"/>
              <a:t>Au moment de demander un </a:t>
            </a:r>
            <a:r>
              <a:rPr lang="en-GB" sz="2800" dirty="0" err="1"/>
              <a:t>financement</a:t>
            </a:r>
            <a:endParaRPr lang="en-GB" sz="2800" dirty="0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2800" dirty="0"/>
              <a:t>Au moment de deposer dans un entrepôt </a:t>
            </a:r>
            <a:r>
              <a:rPr lang="en-GB" sz="2800" dirty="0" err="1"/>
              <a:t>ou</a:t>
            </a:r>
            <a:r>
              <a:rPr lang="en-GB" sz="2800" dirty="0"/>
              <a:t> </a:t>
            </a:r>
            <a:r>
              <a:rPr lang="en-GB" sz="2800" dirty="0" err="1"/>
              <a:t>une</a:t>
            </a:r>
            <a:r>
              <a:rPr lang="en-GB" sz="2800" dirty="0"/>
              <a:t> archive ouverte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GB" sz="2800" dirty="0"/>
              <a:t>Au moment de </a:t>
            </a:r>
            <a:r>
              <a:rPr lang="en-GB" sz="2800" dirty="0" err="1"/>
              <a:t>valider</a:t>
            </a:r>
            <a:r>
              <a:rPr lang="en-GB" sz="2800" dirty="0"/>
              <a:t> un </a:t>
            </a:r>
            <a:r>
              <a:rPr lang="en-GB" sz="2800" dirty="0" err="1"/>
              <a:t>compte</a:t>
            </a:r>
            <a:r>
              <a:rPr lang="en-GB" sz="2800" dirty="0"/>
              <a:t> sur </a:t>
            </a:r>
            <a:r>
              <a:rPr lang="en-GB" sz="2800" dirty="0" err="1"/>
              <a:t>une</a:t>
            </a:r>
            <a:r>
              <a:rPr lang="en-GB" sz="2800" dirty="0"/>
              <a:t>  base de </a:t>
            </a:r>
            <a:r>
              <a:rPr lang="en-GB" sz="2800" dirty="0" err="1"/>
              <a:t>données</a:t>
            </a:r>
            <a:r>
              <a:rPr lang="en-GB" sz="2800" dirty="0"/>
              <a:t>, un LDAP etc.</a:t>
            </a:r>
          </a:p>
          <a:p>
            <a:endParaRPr lang="fr-FR" dirty="0"/>
          </a:p>
        </p:txBody>
      </p:sp>
      <p:pic>
        <p:nvPicPr>
          <p:cNvPr id="7" name="Picture 2" descr="Tout savoir sur les licences Creative Commons | Le Souffle Numérique">
            <a:extLst>
              <a:ext uri="{FF2B5EF4-FFF2-40B4-BE49-F238E27FC236}">
                <a16:creationId xmlns:a16="http://schemas.microsoft.com/office/drawing/2014/main" id="{E1DCE068-4C61-4A7C-BD6C-9E406340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932" y="6502726"/>
            <a:ext cx="1015068" cy="3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57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1859</Words>
  <Application>Microsoft Office PowerPoint</Application>
  <PresentationFormat>Grand écran</PresentationFormat>
  <Paragraphs>186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Noto Sans</vt:lpstr>
      <vt:lpstr>Noto Sans Regular</vt:lpstr>
      <vt:lpstr>Open Sans</vt:lpstr>
      <vt:lpstr>Office Theme</vt:lpstr>
      <vt:lpstr>Présentation PowerPoint</vt:lpstr>
      <vt:lpstr>Objectifs de cette présentation</vt:lpstr>
      <vt:lpstr>Qu’est-ce qu’ORCID?</vt:lpstr>
      <vt:lpstr>Présentation PowerPoint</vt:lpstr>
      <vt:lpstr>Un identifiant parmi tant d’autres ? </vt:lpstr>
      <vt:lpstr>A quoi ORCID peut-il servir?  Votre iD…</vt:lpstr>
      <vt:lpstr>Comment se démarquer dans l’ oceans de chercheurs</vt:lpstr>
      <vt:lpstr>Pourquoi est-il important de lever les ambiguïtés de nom ?</vt:lpstr>
      <vt:lpstr>Quand puis-je utiliser mon ORCID iD ?</vt:lpstr>
      <vt:lpstr>Quelle est la différence entre ces deux sources ?</vt:lpstr>
      <vt:lpstr>Présentation PowerPoint</vt:lpstr>
      <vt:lpstr>Liez votre ORCID iD  à [votre institution]  [ajouter lien]</vt:lpstr>
      <vt:lpstr>Paramètres de visibilité</vt:lpstr>
      <vt:lpstr>Présentation PowerPoint</vt:lpstr>
      <vt:lpstr>Enregistrez une fois, utilisez souvent  Pour tirer tous les bénéfices  d’ORCID,  où faut-il utiliser l’ORCID iD?</vt:lpstr>
      <vt:lpstr>Tirez tous les bénéfices d’ORCID!</vt:lpstr>
      <vt:lpstr>Inscrivez-vous pour obtenir votre ORCID 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ORCID</dc:title>
  <dc:creator>Laura Wilkinson</dc:creator>
  <cp:lastModifiedBy>Josée LESSARD</cp:lastModifiedBy>
  <cp:revision>95</cp:revision>
  <dcterms:created xsi:type="dcterms:W3CDTF">2017-09-22T14:15:34Z</dcterms:created>
  <dcterms:modified xsi:type="dcterms:W3CDTF">2021-05-10T11:53:52Z</dcterms:modified>
</cp:coreProperties>
</file>